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75" r:id="rId3"/>
    <p:sldId id="285" r:id="rId4"/>
    <p:sldId id="278" r:id="rId5"/>
    <p:sldId id="280" r:id="rId6"/>
    <p:sldId id="281" r:id="rId7"/>
    <p:sldId id="282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83" r:id="rId27"/>
    <p:sldId id="284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00E-63F8-9B46-B14F-960F2FC2C968}" type="datetimeFigureOut">
              <a:rPr lang="en-US" smtClean="0"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D7B3-D734-6A4C-94B8-518DA584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1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00E-63F8-9B46-B14F-960F2FC2C968}" type="datetimeFigureOut">
              <a:rPr lang="en-US" smtClean="0"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D7B3-D734-6A4C-94B8-518DA584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00E-63F8-9B46-B14F-960F2FC2C968}" type="datetimeFigureOut">
              <a:rPr lang="en-US" smtClean="0"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D7B3-D734-6A4C-94B8-518DA584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5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00E-63F8-9B46-B14F-960F2FC2C968}" type="datetimeFigureOut">
              <a:rPr lang="en-US" smtClean="0"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D7B3-D734-6A4C-94B8-518DA584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4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00E-63F8-9B46-B14F-960F2FC2C968}" type="datetimeFigureOut">
              <a:rPr lang="en-US" smtClean="0"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D7B3-D734-6A4C-94B8-518DA584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1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00E-63F8-9B46-B14F-960F2FC2C968}" type="datetimeFigureOut">
              <a:rPr lang="en-US" smtClean="0"/>
              <a:t>6/11/13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D7B3-D734-6A4C-94B8-518DA584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9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00E-63F8-9B46-B14F-960F2FC2C968}" type="datetimeFigureOut">
              <a:rPr lang="en-US" smtClean="0"/>
              <a:t>6/11/13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D7B3-D734-6A4C-94B8-518DA584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8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00E-63F8-9B46-B14F-960F2FC2C968}" type="datetimeFigureOut">
              <a:rPr lang="en-US" smtClean="0"/>
              <a:t>6/11/13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D7B3-D734-6A4C-94B8-518DA584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4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00E-63F8-9B46-B14F-960F2FC2C968}" type="datetimeFigureOut">
              <a:rPr lang="en-US" smtClean="0"/>
              <a:t>6/11/13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D7B3-D734-6A4C-94B8-518DA584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00E-63F8-9B46-B14F-960F2FC2C968}" type="datetimeFigureOut">
              <a:rPr lang="en-US" smtClean="0"/>
              <a:t>6/11/13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D7B3-D734-6A4C-94B8-518DA584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2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D00E-63F8-9B46-B14F-960F2FC2C968}" type="datetimeFigureOut">
              <a:rPr lang="en-US" smtClean="0"/>
              <a:t>6/11/13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D7B3-D734-6A4C-94B8-518DA584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2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BD00E-63F8-9B46-B14F-960F2FC2C968}" type="datetimeFigureOut">
              <a:rPr lang="en-US" smtClean="0"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D7B3-D734-6A4C-94B8-518DA584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11-06 at 8.06.1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945" r="-82945"/>
          <a:stretch>
            <a:fillRect/>
          </a:stretch>
        </p:blipFill>
        <p:spPr>
          <a:xfrm>
            <a:off x="-1879600" y="685800"/>
            <a:ext cx="9880600" cy="5440363"/>
          </a:xfrm>
        </p:spPr>
      </p:pic>
      <p:sp>
        <p:nvSpPr>
          <p:cNvPr id="3" name="TextBox 2"/>
          <p:cNvSpPr txBox="1"/>
          <p:nvPr/>
        </p:nvSpPr>
        <p:spPr>
          <a:xfrm>
            <a:off x="7797800" y="279400"/>
            <a:ext cx="1346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I</a:t>
            </a:r>
          </a:p>
          <a:p>
            <a:r>
              <a:rPr lang="en-US" sz="9600" b="1" dirty="0" smtClean="0"/>
              <a:t>A</a:t>
            </a:r>
          </a:p>
          <a:p>
            <a:r>
              <a:rPr lang="en-US" sz="9600" b="1" dirty="0" smtClean="0"/>
              <a:t>G</a:t>
            </a:r>
          </a:p>
          <a:p>
            <a:r>
              <a:rPr lang="en-US" sz="9600" b="1" dirty="0" smtClean="0"/>
              <a:t>O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046176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Appearance v Reality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is a crucial theme </a:t>
            </a:r>
            <a:r>
              <a:rPr lang="en-US" dirty="0" smtClean="0"/>
              <a:t> in </a:t>
            </a:r>
            <a:r>
              <a:rPr lang="en-US" dirty="0" err="1" smtClean="0"/>
              <a:t>Iago’s</a:t>
            </a:r>
            <a:r>
              <a:rPr lang="en-US" dirty="0" smtClean="0"/>
              <a:t> story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 enacts a series of roles, from advisor to confidante</a:t>
            </a:r>
          </a:p>
          <a:p>
            <a:r>
              <a:rPr lang="en-US" dirty="0" smtClean="0"/>
              <a:t>He appears to be helping people though he is only acting out of his twisted self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45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11-06 at 7.52.4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0" r="-7630"/>
          <a:stretch>
            <a:fillRect/>
          </a:stretch>
        </p:blipFill>
        <p:spPr>
          <a:xfrm>
            <a:off x="-339985" y="317557"/>
            <a:ext cx="9642120" cy="6204566"/>
          </a:xfrm>
        </p:spPr>
      </p:pic>
    </p:spTree>
    <p:extLst>
      <p:ext uri="{BB962C8B-B14F-4D97-AF65-F5344CB8AC3E}">
        <p14:creationId xmlns:p14="http://schemas.microsoft.com/office/powerpoint/2010/main" val="2437593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11-06 at 7.53.1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38" r="-16938"/>
          <a:stretch>
            <a:fillRect/>
          </a:stretch>
        </p:blipFill>
        <p:spPr>
          <a:xfrm>
            <a:off x="457200" y="512976"/>
            <a:ext cx="8229600" cy="5613187"/>
          </a:xfrm>
        </p:spPr>
      </p:pic>
    </p:spTree>
    <p:extLst>
      <p:ext uri="{BB962C8B-B14F-4D97-AF65-F5344CB8AC3E}">
        <p14:creationId xmlns:p14="http://schemas.microsoft.com/office/powerpoint/2010/main" val="2303622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11-06 at 7.53.5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0" r="-17970"/>
          <a:stretch>
            <a:fillRect/>
          </a:stretch>
        </p:blipFill>
        <p:spPr>
          <a:xfrm>
            <a:off x="317521" y="561830"/>
            <a:ext cx="8573073" cy="6166955"/>
          </a:xfrm>
        </p:spPr>
      </p:pic>
    </p:spTree>
    <p:extLst>
      <p:ext uri="{BB962C8B-B14F-4D97-AF65-F5344CB8AC3E}">
        <p14:creationId xmlns:p14="http://schemas.microsoft.com/office/powerpoint/2010/main" val="2867809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11-06 at 7.54.5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28" r="-17028"/>
          <a:stretch>
            <a:fillRect/>
          </a:stretch>
        </p:blipFill>
        <p:spPr>
          <a:xfrm>
            <a:off x="-706727" y="584200"/>
            <a:ext cx="10307927" cy="5668963"/>
          </a:xfrm>
        </p:spPr>
      </p:pic>
    </p:spTree>
    <p:extLst>
      <p:ext uri="{BB962C8B-B14F-4D97-AF65-F5344CB8AC3E}">
        <p14:creationId xmlns:p14="http://schemas.microsoft.com/office/powerpoint/2010/main" val="3317045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11-06 at 7.55.2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63" r="-17463"/>
          <a:stretch>
            <a:fillRect/>
          </a:stretch>
        </p:blipFill>
        <p:spPr>
          <a:xfrm>
            <a:off x="-564481" y="529066"/>
            <a:ext cx="10177255" cy="5597098"/>
          </a:xfrm>
        </p:spPr>
      </p:pic>
    </p:spTree>
    <p:extLst>
      <p:ext uri="{BB962C8B-B14F-4D97-AF65-F5344CB8AC3E}">
        <p14:creationId xmlns:p14="http://schemas.microsoft.com/office/powerpoint/2010/main" val="3251456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11-06 at 7.55.5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05" r="-18005"/>
          <a:stretch>
            <a:fillRect/>
          </a:stretch>
        </p:blipFill>
        <p:spPr>
          <a:xfrm>
            <a:off x="-516380" y="555518"/>
            <a:ext cx="10129155" cy="5570645"/>
          </a:xfrm>
        </p:spPr>
      </p:pic>
    </p:spTree>
    <p:extLst>
      <p:ext uri="{BB962C8B-B14F-4D97-AF65-F5344CB8AC3E}">
        <p14:creationId xmlns:p14="http://schemas.microsoft.com/office/powerpoint/2010/main" val="4205450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11-06 at 7.56.4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12" r="-13612"/>
          <a:stretch>
            <a:fillRect/>
          </a:stretch>
        </p:blipFill>
        <p:spPr>
          <a:xfrm>
            <a:off x="457200" y="502612"/>
            <a:ext cx="8229600" cy="5623552"/>
          </a:xfrm>
        </p:spPr>
      </p:pic>
    </p:spTree>
    <p:extLst>
      <p:ext uri="{BB962C8B-B14F-4D97-AF65-F5344CB8AC3E}">
        <p14:creationId xmlns:p14="http://schemas.microsoft.com/office/powerpoint/2010/main" val="3231454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11-06 at 7.58.2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41" r="-17541"/>
          <a:stretch>
            <a:fillRect/>
          </a:stretch>
        </p:blipFill>
        <p:spPr>
          <a:xfrm>
            <a:off x="-461048" y="396798"/>
            <a:ext cx="10417757" cy="5729365"/>
          </a:xfrm>
        </p:spPr>
      </p:pic>
    </p:spTree>
    <p:extLst>
      <p:ext uri="{BB962C8B-B14F-4D97-AF65-F5344CB8AC3E}">
        <p14:creationId xmlns:p14="http://schemas.microsoft.com/office/powerpoint/2010/main" val="2229171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11-06 at 7.59.1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43" r="-18043"/>
          <a:stretch>
            <a:fillRect/>
          </a:stretch>
        </p:blipFill>
        <p:spPr>
          <a:xfrm>
            <a:off x="-501943" y="476158"/>
            <a:ext cx="10273456" cy="5650005"/>
          </a:xfrm>
        </p:spPr>
      </p:pic>
    </p:spTree>
    <p:extLst>
      <p:ext uri="{BB962C8B-B14F-4D97-AF65-F5344CB8AC3E}">
        <p14:creationId xmlns:p14="http://schemas.microsoft.com/office/powerpoint/2010/main" val="416920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Machiavellian Villain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 smtClean="0"/>
              <a:t>Machiavellian</a:t>
            </a:r>
            <a:r>
              <a:rPr lang="en-US" dirty="0" smtClean="0"/>
              <a:t> is a term used to describe someone whose sole purpose is to manipulate and corrupt others for their own gain.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They are often seen as a puppet master!</a:t>
            </a:r>
            <a:endParaRPr lang="en-US" dirty="0"/>
          </a:p>
        </p:txBody>
      </p:sp>
      <p:pic>
        <p:nvPicPr>
          <p:cNvPr id="4" name="Picture 3" descr="Screen Shot 2013-11-06 at 8.07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4497049"/>
            <a:ext cx="81026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86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3-11-06 at 8.01.2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51" r="-16251"/>
          <a:stretch>
            <a:fillRect/>
          </a:stretch>
        </p:blipFill>
        <p:spPr>
          <a:xfrm>
            <a:off x="-521987" y="635000"/>
            <a:ext cx="10123187" cy="5567363"/>
          </a:xfrm>
        </p:spPr>
      </p:pic>
    </p:spTree>
    <p:extLst>
      <p:ext uri="{BB962C8B-B14F-4D97-AF65-F5344CB8AC3E}">
        <p14:creationId xmlns:p14="http://schemas.microsoft.com/office/powerpoint/2010/main" val="2451346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11-06 at 8.01.5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64" r="-20764"/>
          <a:stretch>
            <a:fillRect/>
          </a:stretch>
        </p:blipFill>
        <p:spPr>
          <a:xfrm>
            <a:off x="-330200" y="711200"/>
            <a:ext cx="9791231" cy="5384800"/>
          </a:xfrm>
        </p:spPr>
      </p:pic>
    </p:spTree>
    <p:extLst>
      <p:ext uri="{BB962C8B-B14F-4D97-AF65-F5344CB8AC3E}">
        <p14:creationId xmlns:p14="http://schemas.microsoft.com/office/powerpoint/2010/main" val="3067863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11-06 at 8.02.2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90" r="-16290"/>
          <a:stretch>
            <a:fillRect/>
          </a:stretch>
        </p:blipFill>
        <p:spPr>
          <a:xfrm>
            <a:off x="-584200" y="457200"/>
            <a:ext cx="10307927" cy="5668963"/>
          </a:xfrm>
        </p:spPr>
      </p:pic>
    </p:spTree>
    <p:extLst>
      <p:ext uri="{BB962C8B-B14F-4D97-AF65-F5344CB8AC3E}">
        <p14:creationId xmlns:p14="http://schemas.microsoft.com/office/powerpoint/2010/main" val="1696504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11-06 at 8.02.4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78" r="-18078"/>
          <a:stretch>
            <a:fillRect/>
          </a:stretch>
        </p:blipFill>
        <p:spPr>
          <a:xfrm>
            <a:off x="-519697" y="406400"/>
            <a:ext cx="10400297" cy="5719763"/>
          </a:xfrm>
        </p:spPr>
      </p:pic>
    </p:spTree>
    <p:extLst>
      <p:ext uri="{BB962C8B-B14F-4D97-AF65-F5344CB8AC3E}">
        <p14:creationId xmlns:p14="http://schemas.microsoft.com/office/powerpoint/2010/main" val="3778428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3-11-06 at 8.03.0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64" r="-15564"/>
          <a:stretch>
            <a:fillRect/>
          </a:stretch>
        </p:blipFill>
        <p:spPr>
          <a:xfrm>
            <a:off x="457200" y="8890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365230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11-06 at 8.04.0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4" r="-18334"/>
          <a:stretch>
            <a:fillRect/>
          </a:stretch>
        </p:blipFill>
        <p:spPr>
          <a:xfrm>
            <a:off x="-619008" y="381000"/>
            <a:ext cx="10677408" cy="5872163"/>
          </a:xfrm>
        </p:spPr>
      </p:pic>
    </p:spTree>
    <p:extLst>
      <p:ext uri="{BB962C8B-B14F-4D97-AF65-F5344CB8AC3E}">
        <p14:creationId xmlns:p14="http://schemas.microsoft.com/office/powerpoint/2010/main" val="3811888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11-06 at 8.16.0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60" r="-17160"/>
          <a:stretch>
            <a:fillRect/>
          </a:stretch>
        </p:blipFill>
        <p:spPr>
          <a:xfrm>
            <a:off x="-556653" y="330200"/>
            <a:ext cx="10538853" cy="5795963"/>
          </a:xfrm>
        </p:spPr>
      </p:pic>
    </p:spTree>
    <p:extLst>
      <p:ext uri="{BB962C8B-B14F-4D97-AF65-F5344CB8AC3E}">
        <p14:creationId xmlns:p14="http://schemas.microsoft.com/office/powerpoint/2010/main" val="2393447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1400" y="0"/>
            <a:ext cx="6375400" cy="66294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4500" dirty="0"/>
          </a:p>
          <a:p>
            <a:pPr marL="0" indent="0">
              <a:buNone/>
            </a:pPr>
            <a:r>
              <a:rPr lang="en-US" sz="4500" dirty="0"/>
              <a:t>Thus do I ever make my fool my purse;</a:t>
            </a:r>
          </a:p>
          <a:p>
            <a:pPr marL="0" indent="0">
              <a:buNone/>
            </a:pPr>
            <a:r>
              <a:rPr lang="en-US" sz="4500" dirty="0"/>
              <a:t>For I mine own gained knowledge should profane,</a:t>
            </a:r>
          </a:p>
          <a:p>
            <a:pPr marL="0" indent="0">
              <a:buNone/>
            </a:pPr>
            <a:r>
              <a:rPr lang="en-US" sz="4500" dirty="0"/>
              <a:t>If I would time expend with such a snipe</a:t>
            </a:r>
          </a:p>
          <a:p>
            <a:pPr marL="0" indent="0">
              <a:buNone/>
            </a:pPr>
            <a:r>
              <a:rPr lang="en-US" sz="4500" dirty="0"/>
              <a:t>But for my sport and profit. I hate the Moor,</a:t>
            </a:r>
          </a:p>
          <a:p>
            <a:pPr marL="0" indent="0">
              <a:buNone/>
            </a:pPr>
            <a:r>
              <a:rPr lang="en-US" sz="4500" dirty="0"/>
              <a:t>And it is thought abroad that 'twixt my sheets</a:t>
            </a:r>
          </a:p>
          <a:p>
            <a:pPr marL="0" indent="0">
              <a:buNone/>
            </a:pPr>
            <a:r>
              <a:rPr lang="en-US" sz="4500" dirty="0" err="1"/>
              <a:t>H'as</a:t>
            </a:r>
            <a:r>
              <a:rPr lang="en-US" sz="4500" dirty="0"/>
              <a:t> done my office. I know not </a:t>
            </a:r>
            <a:r>
              <a:rPr lang="en-US" sz="4500" dirty="0" err="1"/>
              <a:t>if't</a:t>
            </a:r>
            <a:r>
              <a:rPr lang="en-US" sz="4500" dirty="0"/>
              <a:t> be true,</a:t>
            </a:r>
          </a:p>
          <a:p>
            <a:pPr marL="0" indent="0">
              <a:buNone/>
            </a:pPr>
            <a:r>
              <a:rPr lang="en-US" sz="4500" dirty="0"/>
              <a:t>But I, for mere suspicion in that kind,</a:t>
            </a:r>
          </a:p>
          <a:p>
            <a:pPr marL="0" indent="0">
              <a:buNone/>
            </a:pPr>
            <a:r>
              <a:rPr lang="en-US" sz="4500" dirty="0"/>
              <a:t>Will do, as if for surety. He holds me well;</a:t>
            </a:r>
          </a:p>
          <a:p>
            <a:pPr marL="0" indent="0">
              <a:buNone/>
            </a:pPr>
            <a:r>
              <a:rPr lang="en-US" sz="4500" dirty="0"/>
              <a:t>The better shall my purpose work on him.</a:t>
            </a:r>
          </a:p>
          <a:p>
            <a:pPr marL="0" indent="0">
              <a:buNone/>
            </a:pPr>
            <a:r>
              <a:rPr lang="en-US" sz="4500" dirty="0" err="1"/>
              <a:t>Cassio's</a:t>
            </a:r>
            <a:r>
              <a:rPr lang="en-US" sz="4500" dirty="0"/>
              <a:t> a proper man. Let me see now:</a:t>
            </a:r>
          </a:p>
          <a:p>
            <a:pPr marL="0" indent="0">
              <a:buNone/>
            </a:pPr>
            <a:r>
              <a:rPr lang="en-US" sz="4500" dirty="0"/>
              <a:t>To get his place, and to plume up my will</a:t>
            </a:r>
          </a:p>
          <a:p>
            <a:pPr marL="0" indent="0">
              <a:buNone/>
            </a:pPr>
            <a:r>
              <a:rPr lang="en-US" sz="4500" dirty="0"/>
              <a:t>In double knavery. How? How? Let's see.</a:t>
            </a:r>
          </a:p>
          <a:p>
            <a:pPr marL="0" indent="0">
              <a:buNone/>
            </a:pPr>
            <a:r>
              <a:rPr lang="en-US" sz="4500" dirty="0"/>
              <a:t>After some time, to abuse Othello's ears</a:t>
            </a:r>
          </a:p>
          <a:p>
            <a:pPr marL="0" indent="0">
              <a:buNone/>
            </a:pPr>
            <a:r>
              <a:rPr lang="en-US" sz="4500" dirty="0"/>
              <a:t>That he is too familiar with his wife.</a:t>
            </a:r>
          </a:p>
          <a:p>
            <a:pPr marL="0" indent="0">
              <a:buNone/>
            </a:pPr>
            <a:r>
              <a:rPr lang="en-US" sz="4500" dirty="0"/>
              <a:t>He hath a person and a smooth dispose</a:t>
            </a:r>
          </a:p>
          <a:p>
            <a:pPr marL="0" indent="0">
              <a:buNone/>
            </a:pPr>
            <a:r>
              <a:rPr lang="en-US" sz="4500" dirty="0"/>
              <a:t>To be suspected--framed to make women false.</a:t>
            </a:r>
          </a:p>
          <a:p>
            <a:pPr marL="0" indent="0">
              <a:buNone/>
            </a:pPr>
            <a:r>
              <a:rPr lang="en-US" sz="4500" dirty="0"/>
              <a:t>The Moor is of a free and open nature</a:t>
            </a:r>
          </a:p>
          <a:p>
            <a:pPr marL="0" indent="0">
              <a:buNone/>
            </a:pPr>
            <a:r>
              <a:rPr lang="en-US" sz="4500" dirty="0"/>
              <a:t>That thinks men honest that but seem to be so;</a:t>
            </a:r>
          </a:p>
          <a:p>
            <a:pPr marL="0" indent="0">
              <a:buNone/>
            </a:pPr>
            <a:r>
              <a:rPr lang="en-US" sz="4500" dirty="0"/>
              <a:t>And will as tenderly be led by </a:t>
            </a:r>
            <a:r>
              <a:rPr lang="en-US" sz="4500" dirty="0" err="1"/>
              <a:t>th</a:t>
            </a:r>
            <a:r>
              <a:rPr lang="en-US" sz="4500" dirty="0"/>
              <a:t>' nose</a:t>
            </a:r>
          </a:p>
          <a:p>
            <a:pPr marL="0" indent="0">
              <a:buNone/>
            </a:pPr>
            <a:r>
              <a:rPr lang="en-US" sz="4500" dirty="0"/>
              <a:t>As asses are.</a:t>
            </a:r>
          </a:p>
          <a:p>
            <a:pPr marL="0" indent="0">
              <a:buNone/>
            </a:pPr>
            <a:r>
              <a:rPr lang="en-US" sz="4500" dirty="0"/>
              <a:t>I </a:t>
            </a:r>
            <a:r>
              <a:rPr lang="en-US" sz="4500" dirty="0" err="1"/>
              <a:t>have't</a:t>
            </a:r>
            <a:r>
              <a:rPr lang="en-US" sz="4500" dirty="0"/>
              <a:t>! It is engendered! Hell and night</a:t>
            </a:r>
          </a:p>
          <a:p>
            <a:pPr marL="0" indent="0">
              <a:buNone/>
            </a:pPr>
            <a:r>
              <a:rPr lang="en-US" sz="4500" dirty="0"/>
              <a:t>Must bring this monstrous birth to the world's light. </a:t>
            </a:r>
          </a:p>
          <a:p>
            <a:pPr marL="0" indent="0">
              <a:buNone/>
            </a:pPr>
            <a:r>
              <a:rPr lang="en-US" sz="4500" dirty="0"/>
              <a:t>[Exit.]		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30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5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3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6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7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3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258" r="-18258"/>
          <a:stretch>
            <a:fillRect/>
          </a:stretch>
        </p:blipFill>
        <p:spPr>
          <a:xfrm>
            <a:off x="228600" y="152600"/>
            <a:ext cx="9283859" cy="6197399"/>
          </a:xfrm>
        </p:spPr>
      </p:pic>
    </p:spTree>
    <p:extLst>
      <p:ext uri="{BB962C8B-B14F-4D97-AF65-F5344CB8AC3E}">
        <p14:creationId xmlns:p14="http://schemas.microsoft.com/office/powerpoint/2010/main" val="109135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Roderigo</a:t>
            </a:r>
            <a:r>
              <a:rPr lang="en-US" b="1" dirty="0" smtClean="0"/>
              <a:t> and </a:t>
            </a:r>
            <a:r>
              <a:rPr lang="en-US" b="1" dirty="0" err="1" smtClean="0"/>
              <a:t>Iago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Roderigo’s</a:t>
            </a:r>
            <a:r>
              <a:rPr lang="en-US" dirty="0" smtClean="0"/>
              <a:t> first line is that </a:t>
            </a:r>
            <a:r>
              <a:rPr lang="en-US" dirty="0" err="1" smtClean="0"/>
              <a:t>Iago</a:t>
            </a:r>
            <a:r>
              <a:rPr lang="en-US" dirty="0" smtClean="0"/>
              <a:t> “</a:t>
            </a:r>
            <a:r>
              <a:rPr lang="en-US" i="1" dirty="0" smtClean="0"/>
              <a:t>hast had (</a:t>
            </a:r>
            <a:r>
              <a:rPr lang="en-US" i="1" dirty="0" err="1" smtClean="0"/>
              <a:t>Roderigo’s</a:t>
            </a:r>
            <a:r>
              <a:rPr lang="en-US" i="1" dirty="0" smtClean="0"/>
              <a:t>) purse as if the strings were </a:t>
            </a:r>
            <a:r>
              <a:rPr lang="en-US" i="1" dirty="0" err="1" smtClean="0"/>
              <a:t>thine</a:t>
            </a:r>
            <a:r>
              <a:rPr lang="en-US" dirty="0" smtClean="0"/>
              <a:t>…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metaphor demonstrates </a:t>
            </a:r>
            <a:r>
              <a:rPr lang="en-US" dirty="0" err="1" smtClean="0"/>
              <a:t>Roderigo’s</a:t>
            </a:r>
            <a:r>
              <a:rPr lang="en-US" dirty="0" smtClean="0"/>
              <a:t> trust in </a:t>
            </a:r>
            <a:r>
              <a:rPr lang="en-US" dirty="0" err="1" smtClean="0"/>
              <a:t>Iago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Appearance</a:t>
            </a:r>
            <a:r>
              <a:rPr lang="en-US" dirty="0" smtClean="0"/>
              <a:t> </a:t>
            </a:r>
            <a:r>
              <a:rPr lang="en-US" dirty="0" smtClean="0"/>
              <a:t>is one thing and </a:t>
            </a:r>
            <a:r>
              <a:rPr lang="en-US" b="1" dirty="0" smtClean="0"/>
              <a:t>reality</a:t>
            </a:r>
            <a:r>
              <a:rPr lang="en-US" dirty="0" smtClean="0"/>
              <a:t> another!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5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Trusting Appearance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Iago</a:t>
            </a:r>
            <a:r>
              <a:rPr lang="en-US" dirty="0" smtClean="0"/>
              <a:t> tells </a:t>
            </a:r>
            <a:r>
              <a:rPr lang="en-US" dirty="0" err="1" smtClean="0"/>
              <a:t>Roderigo</a:t>
            </a:r>
            <a:r>
              <a:rPr lang="en-US" dirty="0" smtClean="0"/>
              <a:t> several truths about himself</a:t>
            </a:r>
          </a:p>
          <a:p>
            <a:r>
              <a:rPr lang="en-US" b="1" dirty="0"/>
              <a:t>I</a:t>
            </a:r>
            <a:r>
              <a:rPr lang="en-US" b="1" dirty="0" smtClean="0"/>
              <a:t>ronic </a:t>
            </a:r>
            <a:r>
              <a:rPr lang="en-US" dirty="0" smtClean="0"/>
              <a:t>that after </a:t>
            </a:r>
            <a:r>
              <a:rPr lang="en-US" dirty="0" err="1" smtClean="0"/>
              <a:t>Iago’s</a:t>
            </a:r>
            <a:r>
              <a:rPr lang="en-US" dirty="0" smtClean="0"/>
              <a:t> lengthy confession of </a:t>
            </a:r>
            <a:r>
              <a:rPr lang="en-US" b="1" dirty="0" smtClean="0"/>
              <a:t>duplicity</a:t>
            </a:r>
            <a:r>
              <a:rPr lang="en-US" dirty="0" smtClean="0"/>
              <a:t>, </a:t>
            </a:r>
            <a:r>
              <a:rPr lang="en-US" dirty="0" err="1" smtClean="0"/>
              <a:t>Roderigo</a:t>
            </a:r>
            <a:r>
              <a:rPr lang="en-US" dirty="0" smtClean="0"/>
              <a:t> still does not suspect him of </a:t>
            </a:r>
            <a:r>
              <a:rPr lang="en-US" b="1" dirty="0" err="1" smtClean="0"/>
              <a:t>doublecrossing</a:t>
            </a:r>
            <a:r>
              <a:rPr lang="en-US" b="1" dirty="0" smtClean="0"/>
              <a:t> </a:t>
            </a:r>
            <a:r>
              <a:rPr lang="en-US" dirty="0" smtClean="0"/>
              <a:t>or </a:t>
            </a:r>
            <a:r>
              <a:rPr lang="en-US" b="1" dirty="0" smtClean="0"/>
              <a:t>manipulation</a:t>
            </a:r>
          </a:p>
          <a:p>
            <a:r>
              <a:rPr lang="en-US" dirty="0" err="1" smtClean="0"/>
              <a:t>Iago</a:t>
            </a:r>
            <a:r>
              <a:rPr lang="en-US" dirty="0" smtClean="0"/>
              <a:t> seems to do a great deal of </a:t>
            </a:r>
            <a:r>
              <a:rPr lang="en-US" b="1" dirty="0" smtClean="0"/>
              <a:t>character analysis </a:t>
            </a:r>
            <a:r>
              <a:rPr lang="en-US" dirty="0" smtClean="0"/>
              <a:t>and</a:t>
            </a:r>
            <a:r>
              <a:rPr lang="en-US" b="1" dirty="0" smtClean="0"/>
              <a:t> exposition </a:t>
            </a:r>
            <a:r>
              <a:rPr lang="en-US" dirty="0" smtClean="0"/>
              <a:t>for the audience</a:t>
            </a:r>
          </a:p>
          <a:p>
            <a:r>
              <a:rPr lang="en-US" dirty="0" smtClean="0"/>
              <a:t>He divulges his purpose in serving Othello and the man he really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27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393</Words>
  <Application>Microsoft Macintosh PowerPoint</Application>
  <PresentationFormat>On-screen Show (4:3)</PresentationFormat>
  <Paragraphs>48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The Machiavellian Villain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Roderigo and Iago</vt:lpstr>
      <vt:lpstr>Trusting Appearance</vt:lpstr>
      <vt:lpstr>Appearance v Reality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Othello</dc:title>
  <dc:creator>Teacher</dc:creator>
  <cp:lastModifiedBy>Teacher</cp:lastModifiedBy>
  <cp:revision>7</cp:revision>
  <dcterms:created xsi:type="dcterms:W3CDTF">2013-11-05T23:42:50Z</dcterms:created>
  <dcterms:modified xsi:type="dcterms:W3CDTF">2013-11-06T01:33:44Z</dcterms:modified>
</cp:coreProperties>
</file>