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73" r:id="rId3"/>
    <p:sldId id="259" r:id="rId4"/>
    <p:sldId id="257" r:id="rId5"/>
    <p:sldId id="265" r:id="rId6"/>
    <p:sldId id="260" r:id="rId7"/>
    <p:sldId id="261" r:id="rId8"/>
    <p:sldId id="266" r:id="rId9"/>
    <p:sldId id="272" r:id="rId10"/>
    <p:sldId id="267" r:id="rId11"/>
    <p:sldId id="274" r:id="rId12"/>
    <p:sldId id="268" r:id="rId13"/>
    <p:sldId id="262" r:id="rId14"/>
    <p:sldId id="269" r:id="rId15"/>
    <p:sldId id="270" r:id="rId16"/>
    <p:sldId id="271"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2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February 17,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February 17,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February 17,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February 17,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February 17,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February 17,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February 17,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February 17,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February 17,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February 17,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February 17,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February 17,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schools/gcsebitesize/english_literature/poetrycharactervoice/giverev1.shtml" TargetMode="External"/><Relationship Id="rId3" Type="http://schemas.openxmlformats.org/officeDocument/2006/relationships/hyperlink" Target="http://www.bbc.co.uk/schools/gcsebitesize/english_literature/poetrycharactervoice/horserev1.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image" Target="../media/image9.jpeg"/><Relationship Id="rId8"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b="1" dirty="0" smtClean="0"/>
              <a:t>CLOWN PUNK</a:t>
            </a:r>
            <a:endParaRPr lang="en-US" sz="7200" b="1" dirty="0"/>
          </a:p>
        </p:txBody>
      </p:sp>
      <p:sp>
        <p:nvSpPr>
          <p:cNvPr id="3" name="Subtitle 2"/>
          <p:cNvSpPr>
            <a:spLocks noGrp="1"/>
          </p:cNvSpPr>
          <p:nvPr>
            <p:ph type="subTitle" idx="1"/>
          </p:nvPr>
        </p:nvSpPr>
        <p:spPr/>
        <p:txBody>
          <a:bodyPr/>
          <a:lstStyle/>
          <a:p>
            <a:r>
              <a:rPr lang="en-US" dirty="0" smtClean="0"/>
              <a:t>SIMON ARMITAGE</a:t>
            </a:r>
            <a:endParaRPr lang="en-US" dirty="0"/>
          </a:p>
        </p:txBody>
      </p:sp>
    </p:spTree>
    <p:extLst>
      <p:ext uri="{BB962C8B-B14F-4D97-AF65-F5344CB8AC3E}">
        <p14:creationId xmlns:p14="http://schemas.microsoft.com/office/powerpoint/2010/main" val="14158259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Imagery</a:t>
            </a:r>
            <a:br>
              <a:rPr lang="en-US" dirty="0"/>
            </a:br>
            <a:r>
              <a:rPr lang="en-US" dirty="0"/>
              <a:t>		</a:t>
            </a:r>
          </a:p>
        </p:txBody>
      </p:sp>
      <p:sp>
        <p:nvSpPr>
          <p:cNvPr id="3" name="Content Placeholder 2"/>
          <p:cNvSpPr>
            <a:spLocks noGrp="1"/>
          </p:cNvSpPr>
          <p:nvPr>
            <p:ph idx="1"/>
          </p:nvPr>
        </p:nvSpPr>
        <p:spPr>
          <a:xfrm>
            <a:off x="822960" y="592668"/>
            <a:ext cx="7520940" cy="5926666"/>
          </a:xfrm>
        </p:spPr>
        <p:txBody>
          <a:bodyPr>
            <a:normAutofit/>
          </a:bodyPr>
          <a:lstStyle/>
          <a:p>
            <a:pPr>
              <a:buFont typeface="Arial"/>
              <a:buChar char="•"/>
            </a:pPr>
            <a:endParaRPr lang="en-US" sz="2000" b="0" dirty="0" smtClean="0"/>
          </a:p>
          <a:p>
            <a:pPr>
              <a:buFont typeface="Arial"/>
              <a:buChar char="•"/>
            </a:pPr>
            <a:r>
              <a:rPr lang="en-US" sz="2000" dirty="0" smtClean="0"/>
              <a:t>“</a:t>
            </a:r>
            <a:r>
              <a:rPr lang="en-US" sz="2000" dirty="0" err="1"/>
              <a:t>shonky</a:t>
            </a:r>
            <a:r>
              <a:rPr lang="en-US" sz="2000" dirty="0"/>
              <a:t>” </a:t>
            </a:r>
            <a:r>
              <a:rPr lang="en-US" sz="2000" dirty="0" smtClean="0"/>
              <a:t> </a:t>
            </a:r>
            <a:r>
              <a:rPr lang="en-US" sz="2000" dirty="0"/>
              <a:t>is </a:t>
            </a:r>
            <a:r>
              <a:rPr lang="en-US" sz="2000" dirty="0" smtClean="0"/>
              <a:t> a </a:t>
            </a:r>
            <a:r>
              <a:rPr lang="en-US" sz="2000" dirty="0"/>
              <a:t>term for the word ghetto or the “bad side” of town. That part of town where the poorest of the poor live</a:t>
            </a:r>
            <a:r>
              <a:rPr lang="en-US" sz="2000" dirty="0" smtClean="0"/>
              <a:t>.. </a:t>
            </a:r>
            <a:r>
              <a:rPr lang="en-US" sz="2000" dirty="0"/>
              <a:t>That life represented by the town clown. A clown being something that is meant to be made fun of. It asks for attention. Like many of the masses who simply think homeless people who live in lower socioeconomic portions of the town made the choice to live the life that they do. Not only have they asked for it, but they look it too</a:t>
            </a:r>
            <a:r>
              <a:rPr lang="en-US" sz="2000" dirty="0" smtClean="0"/>
              <a:t>.</a:t>
            </a:r>
          </a:p>
          <a:p>
            <a:pPr>
              <a:buFont typeface="Arial"/>
              <a:buChar char="•"/>
            </a:pPr>
            <a:endParaRPr lang="en-US" sz="2000" b="0" dirty="0"/>
          </a:p>
          <a:p>
            <a:pPr>
              <a:buFont typeface="Arial"/>
              <a:buChar char="•"/>
            </a:pPr>
            <a:r>
              <a:rPr lang="en-US" sz="2000" b="0" dirty="0" smtClean="0"/>
              <a:t>The </a:t>
            </a:r>
            <a:r>
              <a:rPr lang="en-US" sz="2000" b="0" dirty="0"/>
              <a:t>simile of </a:t>
            </a:r>
            <a:r>
              <a:rPr lang="en-US" sz="2000" b="0" dirty="0" smtClean="0"/>
              <a:t>“a </a:t>
            </a:r>
            <a:r>
              <a:rPr lang="en-US" sz="2000" b="0" dirty="0"/>
              <a:t>basket of washing that got up and walked, towing a dog on a </a:t>
            </a:r>
            <a:r>
              <a:rPr lang="en-US" sz="2000" b="0" dirty="0" smtClean="0"/>
              <a:t>rope” </a:t>
            </a:r>
            <a:r>
              <a:rPr lang="en-US" sz="2000" b="0" dirty="0"/>
              <a:t>conjures a shambolic person</a:t>
            </a:r>
            <a:r>
              <a:rPr lang="en-US" sz="2000" b="0" dirty="0" smtClean="0"/>
              <a:t>. </a:t>
            </a:r>
            <a:r>
              <a:rPr lang="en-US" sz="2000" dirty="0"/>
              <a:t>The clown is “like a basket of washing. . .</a:t>
            </a:r>
            <a:r>
              <a:rPr lang="en-US" sz="2000" dirty="0" smtClean="0"/>
              <a:t>”</a:t>
            </a:r>
            <a:r>
              <a:rPr lang="en-US" sz="2000" dirty="0"/>
              <a:t> </a:t>
            </a:r>
            <a:r>
              <a:rPr lang="en-US" sz="2000" dirty="0" smtClean="0"/>
              <a:t>is </a:t>
            </a:r>
            <a:r>
              <a:rPr lang="en-US" sz="2000" dirty="0"/>
              <a:t>a unique way to say dirty. A “basket of washing” being full of dirt and grime mixed in with water. Yet, this bucket of dirty water, this “basket of washing” walks and even goes as far as to tow a dog on a rope.</a:t>
            </a:r>
            <a:r>
              <a:rPr lang="en-US" sz="2000" b="0" dirty="0" smtClean="0"/>
              <a:t> </a:t>
            </a:r>
            <a:r>
              <a:rPr lang="en-US" sz="2000" b="0" dirty="0"/>
              <a:t>The structure of the sentence mirrors the way the dog walks behind the clown punk.</a:t>
            </a:r>
          </a:p>
          <a:p>
            <a:endParaRPr lang="en-US" dirty="0"/>
          </a:p>
        </p:txBody>
      </p:sp>
    </p:spTree>
    <p:extLst>
      <p:ext uri="{BB962C8B-B14F-4D97-AF65-F5344CB8AC3E}">
        <p14:creationId xmlns:p14="http://schemas.microsoft.com/office/powerpoint/2010/main" val="259577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304801"/>
            <a:ext cx="8422640" cy="6333066"/>
          </a:xfrm>
        </p:spPr>
        <p:txBody>
          <a:bodyPr>
            <a:normAutofit fontScale="55000" lnSpcReduction="20000"/>
          </a:bodyPr>
          <a:lstStyle/>
          <a:p>
            <a:pPr>
              <a:buFont typeface="Arial"/>
              <a:buChar char="•"/>
            </a:pPr>
            <a:r>
              <a:rPr lang="en-US" sz="3600" b="0" dirty="0" err="1"/>
              <a:t>Armitage</a:t>
            </a:r>
            <a:r>
              <a:rPr lang="en-US" sz="3600" b="0" dirty="0"/>
              <a:t> makes the reader re-imagine a heavily tattooed body. The man's skin is an image all of its own, made up of “"every pixel"”. But the poem stops us from reacting with fear, as we might typically; instead we are encouraged to </a:t>
            </a:r>
            <a:r>
              <a:rPr lang="en-US" sz="3600" dirty="0"/>
              <a:t>think sympathetically</a:t>
            </a:r>
            <a:r>
              <a:rPr lang="en-US" sz="3600" b="0" dirty="0"/>
              <a:t> of how such a person will look in old age, when the tattoos become “"sad"”</a:t>
            </a:r>
            <a:r>
              <a:rPr lang="en-US" sz="3600" b="0" dirty="0" smtClean="0"/>
              <a:t>.</a:t>
            </a:r>
          </a:p>
          <a:p>
            <a:pPr>
              <a:buFont typeface="Arial"/>
              <a:buChar char="•"/>
            </a:pPr>
            <a:endParaRPr lang="en-US" sz="3600" b="0" dirty="0"/>
          </a:p>
          <a:p>
            <a:pPr>
              <a:buFont typeface="Arial"/>
              <a:buChar char="•"/>
            </a:pPr>
            <a:r>
              <a:rPr lang="en-US" sz="3600" b="0" dirty="0"/>
              <a:t>Vocabulary to do with art or painting - “"ink"”, “"daubed"” and “"dyed"” - permeates the poem in the same way that tattoos puncture the man's skin, so that the ink has sunk even into his “"brain”</a:t>
            </a:r>
            <a:r>
              <a:rPr lang="en-US" sz="3600" dirty="0"/>
              <a:t>. Permanent and everlasting. This meaning that whatever it is that has happened to this individual, is thick, dark, and everlasting. It can’t be erased. This is a nice reflection of the washing bucket as you see the connection of being a washing bucket, but having a situation that can’t simply be washed away. From here, the description becomes rather concrete</a:t>
            </a:r>
            <a:r>
              <a:rPr lang="en-US" sz="3600" b="0" dirty="0"/>
              <a:t>. Is there a pun here with 'died'? </a:t>
            </a:r>
            <a:endParaRPr lang="en-US" sz="3600" b="0" dirty="0" smtClean="0"/>
          </a:p>
          <a:p>
            <a:pPr>
              <a:buFont typeface="Arial"/>
              <a:buChar char="•"/>
            </a:pPr>
            <a:endParaRPr lang="en-US" sz="3600" b="0" dirty="0"/>
          </a:p>
          <a:p>
            <a:pPr>
              <a:buFont typeface="Arial"/>
              <a:buChar char="•"/>
            </a:pPr>
            <a:r>
              <a:rPr lang="en-US" sz="3600" b="0" dirty="0"/>
              <a:t>It is striking that although the tattoo ink is “"indelible"”, the image of the clown punk can be washed away with windscreen wipers and rain in the minds of the children on the back seat. Although tattoos are permanent, people are not, so eventually everything will be gone.</a:t>
            </a:r>
            <a:endParaRPr lang="en-US" sz="3600" dirty="0"/>
          </a:p>
          <a:p>
            <a:endParaRPr lang="en-US" dirty="0"/>
          </a:p>
        </p:txBody>
      </p:sp>
    </p:spTree>
    <p:extLst>
      <p:ext uri="{BB962C8B-B14F-4D97-AF65-F5344CB8AC3E}">
        <p14:creationId xmlns:p14="http://schemas.microsoft.com/office/powerpoint/2010/main" val="217426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24933"/>
            <a:ext cx="7520940" cy="6079067"/>
          </a:xfrm>
        </p:spPr>
        <p:txBody>
          <a:bodyPr>
            <a:normAutofit fontScale="92500" lnSpcReduction="10000"/>
          </a:bodyPr>
          <a:lstStyle/>
          <a:p>
            <a:r>
              <a:rPr lang="en-US" dirty="0" smtClean="0"/>
              <a:t>      “</a:t>
            </a:r>
            <a:r>
              <a:rPr lang="en-US" sz="2400" dirty="0"/>
              <a:t>The deflated face and shrunken scalp.” A </a:t>
            </a:r>
            <a:r>
              <a:rPr lang="en-US" sz="2400" dirty="0" smtClean="0"/>
              <a:t> </a:t>
            </a:r>
            <a:r>
              <a:rPr lang="en-US" sz="2400" dirty="0"/>
              <a:t>tangible and </a:t>
            </a:r>
            <a:r>
              <a:rPr lang="en-US" sz="2400" dirty="0" smtClean="0"/>
              <a:t>comprehensible </a:t>
            </a:r>
            <a:r>
              <a:rPr lang="en-US" sz="2400" dirty="0"/>
              <a:t>image. Though, it moves on to the use of the word daft which can mean foolish and insane. A clown can be quite foolish and children are often traumatized by clowns. The insanity aspect of this clown is further perpetuated by the image of the “dyed brain”. This referring to almost a brain that is rainbow like in nature or even tie-dye. This word choice also implies and brings up images of beatnik hippies or punks who do hard drugs. Drugs also being prevalent in these rougher spots of larger cities in the “</a:t>
            </a:r>
            <a:r>
              <a:rPr lang="en-US" sz="2400" dirty="0" err="1"/>
              <a:t>shonky</a:t>
            </a:r>
            <a:r>
              <a:rPr lang="en-US" sz="2400" dirty="0"/>
              <a:t> side['s] of town”.</a:t>
            </a:r>
          </a:p>
          <a:p>
            <a:endParaRPr lang="en-US" sz="2400" dirty="0" smtClean="0"/>
          </a:p>
          <a:p>
            <a:endParaRPr lang="en-US" sz="2400" dirty="0"/>
          </a:p>
          <a:p>
            <a:r>
              <a:rPr lang="en-US" sz="2400" dirty="0" smtClean="0"/>
              <a:t>     The </a:t>
            </a:r>
            <a:r>
              <a:rPr lang="en-US" sz="2400" dirty="0"/>
              <a:t>poem </a:t>
            </a:r>
            <a:r>
              <a:rPr lang="en-US" sz="2400" dirty="0" smtClean="0"/>
              <a:t>ends with </a:t>
            </a:r>
            <a:r>
              <a:rPr lang="en-US" sz="2400" dirty="0"/>
              <a:t>the windscreen and the rain. This represents the washing away of this image seen by the children while driving through this portion of town and coming across the clown.</a:t>
            </a:r>
            <a:endParaRPr lang="en-US" sz="2400" dirty="0"/>
          </a:p>
        </p:txBody>
      </p:sp>
    </p:spTree>
    <p:extLst>
      <p:ext uri="{BB962C8B-B14F-4D97-AF65-F5344CB8AC3E}">
        <p14:creationId xmlns:p14="http://schemas.microsoft.com/office/powerpoint/2010/main" val="1075756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Attitudes, themes and ideas</a:t>
            </a:r>
            <a:br>
              <a:rPr lang="en-US" dirty="0"/>
            </a:br>
            <a:endParaRPr lang="en-US" dirty="0"/>
          </a:p>
        </p:txBody>
      </p:sp>
      <p:sp>
        <p:nvSpPr>
          <p:cNvPr id="3" name="Content Placeholder 2"/>
          <p:cNvSpPr>
            <a:spLocks noGrp="1"/>
          </p:cNvSpPr>
          <p:nvPr>
            <p:ph idx="1"/>
          </p:nvPr>
        </p:nvSpPr>
        <p:spPr/>
        <p:txBody>
          <a:bodyPr>
            <a:noAutofit/>
          </a:bodyPr>
          <a:lstStyle/>
          <a:p>
            <a:r>
              <a:rPr lang="en-US" sz="2400" b="0" dirty="0" smtClean="0"/>
              <a:t>    The </a:t>
            </a:r>
            <a:r>
              <a:rPr lang="en-US" sz="2400" b="0" dirty="0"/>
              <a:t>Clown Punk is a character who could be </a:t>
            </a:r>
            <a:r>
              <a:rPr lang="en-US" sz="2400" dirty="0"/>
              <a:t>either frightening or comic</a:t>
            </a:r>
            <a:r>
              <a:rPr lang="en-US" sz="2400" b="0" dirty="0"/>
              <a:t>, but the narrator warns, “"don't laugh"”. Instead the poem creates a pathetic figure, who will be “"deflated"” by the years. There is an almost dismissive tone to the poem, suggested in descriptive phrases like “"basket of washing"” and “"daft mush"”, perhaps used to make the punk seem less threatening to the children in the car.</a:t>
            </a:r>
          </a:p>
          <a:p>
            <a:endParaRPr lang="en-US" sz="2400" b="0" dirty="0" smtClean="0"/>
          </a:p>
          <a:p>
            <a:r>
              <a:rPr lang="en-US" sz="2400" b="0" dirty="0" smtClean="0"/>
              <a:t>    As </a:t>
            </a:r>
            <a:r>
              <a:rPr lang="en-US" sz="2400" b="0" dirty="0"/>
              <a:t>he often does, </a:t>
            </a:r>
            <a:r>
              <a:rPr lang="en-US" sz="2400" b="0" dirty="0" err="1"/>
              <a:t>Armitage</a:t>
            </a:r>
            <a:r>
              <a:rPr lang="en-US" sz="2400" b="0" dirty="0"/>
              <a:t> is introducing us to a character that we might not normally look at so closely. The clown punk is a shambles, someone we would try to avoid or might mock. But </a:t>
            </a:r>
            <a:r>
              <a:rPr lang="en-US" sz="2400" b="0" dirty="0" err="1"/>
              <a:t>Armitage</a:t>
            </a:r>
            <a:r>
              <a:rPr lang="en-US" sz="2400" b="0" dirty="0"/>
              <a:t> makes us see him in another light and perhaps pity him.</a:t>
            </a:r>
            <a:endParaRPr lang="en-US" sz="2400" dirty="0"/>
          </a:p>
        </p:txBody>
      </p:sp>
    </p:spTree>
    <p:extLst>
      <p:ext uri="{BB962C8B-B14F-4D97-AF65-F5344CB8AC3E}">
        <p14:creationId xmlns:p14="http://schemas.microsoft.com/office/powerpoint/2010/main" val="11228520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365760"/>
            <a:ext cx="8381999" cy="548640"/>
          </a:xfrm>
        </p:spPr>
        <p:txBody>
          <a:bodyPr/>
          <a:lstStyle/>
          <a:p>
            <a:pPr algn="ctr"/>
            <a:r>
              <a:rPr lang="en-US" dirty="0" err="1" smtClean="0"/>
              <a:t>Armitage</a:t>
            </a:r>
            <a:r>
              <a:rPr lang="en-US" dirty="0" smtClean="0"/>
              <a:t> encourages </a:t>
            </a:r>
            <a:r>
              <a:rPr lang="en-US" dirty="0"/>
              <a:t>the reader to interact </a:t>
            </a:r>
            <a:r>
              <a:rPr lang="en-US" dirty="0" smtClean="0"/>
              <a:t>in </a:t>
            </a:r>
            <a:r>
              <a:rPr lang="en-US" dirty="0"/>
              <a:t>three very specific ways. </a:t>
            </a:r>
          </a:p>
        </p:txBody>
      </p:sp>
      <p:sp>
        <p:nvSpPr>
          <p:cNvPr id="3" name="Content Placeholder 2"/>
          <p:cNvSpPr>
            <a:spLocks noGrp="1"/>
          </p:cNvSpPr>
          <p:nvPr>
            <p:ph idx="1"/>
          </p:nvPr>
        </p:nvSpPr>
        <p:spPr>
          <a:xfrm>
            <a:off x="822960" y="1100628"/>
            <a:ext cx="7520940" cy="5334039"/>
          </a:xfrm>
        </p:spPr>
        <p:txBody>
          <a:bodyPr>
            <a:noAutofit/>
          </a:bodyPr>
          <a:lstStyle/>
          <a:p>
            <a:pPr>
              <a:buFont typeface="+mj-lt"/>
              <a:buAutoNum type="arabicPeriod"/>
            </a:pPr>
            <a:r>
              <a:rPr lang="en-US" sz="1800" dirty="0" smtClean="0">
                <a:solidFill>
                  <a:srgbClr val="FF0000"/>
                </a:solidFill>
              </a:rPr>
              <a:t>“</a:t>
            </a:r>
            <a:r>
              <a:rPr lang="en-US" sz="1800" dirty="0">
                <a:solidFill>
                  <a:srgbClr val="FF0000"/>
                </a:solidFill>
              </a:rPr>
              <a:t>Don’t laugh:”</a:t>
            </a:r>
            <a:r>
              <a:rPr lang="en-US" sz="1800" dirty="0"/>
              <a:t>. </a:t>
            </a:r>
            <a:r>
              <a:rPr lang="en-US" sz="1800" dirty="0"/>
              <a:t>T</a:t>
            </a:r>
            <a:r>
              <a:rPr lang="en-US" sz="1800" dirty="0" smtClean="0"/>
              <a:t>he </a:t>
            </a:r>
            <a:r>
              <a:rPr lang="en-US" sz="1800" dirty="0"/>
              <a:t>reader </a:t>
            </a:r>
            <a:r>
              <a:rPr lang="en-US" sz="1800" dirty="0" smtClean="0"/>
              <a:t>is forced to  </a:t>
            </a:r>
            <a:r>
              <a:rPr lang="en-US" sz="1800" dirty="0"/>
              <a:t>pause and to reflect with the presence of the colon. Don’t laugh at this </a:t>
            </a:r>
            <a:r>
              <a:rPr lang="en-US" sz="1800" dirty="0" smtClean="0"/>
              <a:t>clown</a:t>
            </a:r>
            <a:r>
              <a:rPr lang="en-US" sz="1800" dirty="0"/>
              <a:t> </a:t>
            </a:r>
            <a:r>
              <a:rPr lang="en-US" sz="1800" dirty="0" smtClean="0"/>
              <a:t>who is representing </a:t>
            </a:r>
            <a:r>
              <a:rPr lang="en-US" sz="1800" dirty="0"/>
              <a:t>a person </a:t>
            </a:r>
            <a:r>
              <a:rPr lang="en-US" sz="1800" dirty="0" smtClean="0"/>
              <a:t>living </a:t>
            </a:r>
            <a:r>
              <a:rPr lang="en-US" sz="1800" dirty="0"/>
              <a:t>in poverty and </a:t>
            </a:r>
            <a:r>
              <a:rPr lang="en-US" sz="1800" dirty="0" smtClean="0"/>
              <a:t>in </a:t>
            </a:r>
            <a:r>
              <a:rPr lang="en-US" sz="1800" dirty="0"/>
              <a:t>a section of town </a:t>
            </a:r>
            <a:r>
              <a:rPr lang="en-US" sz="1800" dirty="0" smtClean="0"/>
              <a:t>structurally </a:t>
            </a:r>
            <a:r>
              <a:rPr lang="en-US" sz="1800" dirty="0"/>
              <a:t>stratified by political legislation. </a:t>
            </a:r>
            <a:r>
              <a:rPr lang="en-US" sz="1800" dirty="0"/>
              <a:t>T</a:t>
            </a:r>
            <a:r>
              <a:rPr lang="en-US" sz="1800" dirty="0" smtClean="0"/>
              <a:t>his </a:t>
            </a:r>
            <a:r>
              <a:rPr lang="en-US" sz="1800" dirty="0"/>
              <a:t>man’s skin is engraved with permanent </a:t>
            </a:r>
            <a:r>
              <a:rPr lang="en-US" sz="1800" dirty="0" smtClean="0"/>
              <a:t>tattoos </a:t>
            </a:r>
            <a:r>
              <a:rPr lang="en-US" sz="1800" dirty="0"/>
              <a:t>(Life experiences.</a:t>
            </a:r>
            <a:r>
              <a:rPr lang="en-US" sz="1800" dirty="0" smtClean="0"/>
              <a:t>) </a:t>
            </a:r>
            <a:r>
              <a:rPr lang="en-US" sz="1800" dirty="0"/>
              <a:t>These experiences of living in a system that structurally creates impoverished areas, “</a:t>
            </a:r>
            <a:r>
              <a:rPr lang="en-US" sz="1800" dirty="0" err="1"/>
              <a:t>shonky</a:t>
            </a:r>
            <a:r>
              <a:rPr lang="en-US" sz="1800" dirty="0"/>
              <a:t>” sides of towns, are permanent. They can not be washed away. So, don’t laugh</a:t>
            </a:r>
            <a:r>
              <a:rPr lang="en-US" sz="1800" dirty="0" smtClean="0"/>
              <a:t>.</a:t>
            </a:r>
          </a:p>
          <a:p>
            <a:pPr marL="0" indent="0"/>
            <a:endParaRPr lang="en-US" sz="1800" dirty="0"/>
          </a:p>
          <a:p>
            <a:pPr>
              <a:buFont typeface="+mj-lt"/>
              <a:buAutoNum type="arabicPeriod"/>
            </a:pPr>
            <a:r>
              <a:rPr lang="en-US" sz="1800" dirty="0"/>
              <a:t>T</a:t>
            </a:r>
            <a:r>
              <a:rPr lang="en-US" sz="1800" dirty="0" smtClean="0"/>
              <a:t>hink </a:t>
            </a:r>
            <a:r>
              <a:rPr lang="en-US" sz="1800" dirty="0"/>
              <a:t>about what thirty more years of living in this part of town will do to this dirty looking person. Their face is already severed and broken. They are already a bucket of washing water. </a:t>
            </a:r>
            <a:r>
              <a:rPr lang="en-US" sz="1800" dirty="0">
                <a:solidFill>
                  <a:srgbClr val="FF0000"/>
                </a:solidFill>
              </a:rPr>
              <a:t>But, what will this person look like in thirty more years</a:t>
            </a:r>
            <a:r>
              <a:rPr lang="en-US" sz="1800" dirty="0" smtClean="0">
                <a:solidFill>
                  <a:srgbClr val="FF0000"/>
                </a:solidFill>
              </a:rPr>
              <a:t>?</a:t>
            </a:r>
            <a:r>
              <a:rPr lang="en-US" sz="1800" dirty="0" smtClean="0"/>
              <a:t>.</a:t>
            </a:r>
          </a:p>
          <a:p>
            <a:pPr marL="0" indent="0"/>
            <a:endParaRPr lang="en-US" sz="1800" dirty="0"/>
          </a:p>
          <a:p>
            <a:pPr>
              <a:buFont typeface="+mj-lt"/>
              <a:buAutoNum type="arabicPeriod"/>
            </a:pPr>
            <a:r>
              <a:rPr lang="en-US" sz="1800" dirty="0">
                <a:solidFill>
                  <a:srgbClr val="FF0000"/>
                </a:solidFill>
              </a:rPr>
              <a:t>R</a:t>
            </a:r>
            <a:r>
              <a:rPr lang="en-US" sz="1800" dirty="0" smtClean="0">
                <a:solidFill>
                  <a:srgbClr val="FF0000"/>
                </a:solidFill>
              </a:rPr>
              <a:t>emember</a:t>
            </a:r>
            <a:r>
              <a:rPr lang="en-US" sz="1800" dirty="0" smtClean="0"/>
              <a:t> </a:t>
            </a:r>
            <a:r>
              <a:rPr lang="en-US" sz="1800" dirty="0"/>
              <a:t>this fool. Remember this clown and this terrifying </a:t>
            </a:r>
            <a:r>
              <a:rPr lang="en-US" sz="1800" dirty="0" smtClean="0"/>
              <a:t>incident. </a:t>
            </a:r>
            <a:r>
              <a:rPr lang="en-US" sz="1800" dirty="0"/>
              <a:t>Poverty, structural racism in inner cities is ignored, overlooked, and simply washed away by the “windscreen wipers” that move back and forth in the rain</a:t>
            </a:r>
            <a:r>
              <a:rPr lang="en-US" sz="1800" dirty="0" smtClean="0"/>
              <a:t>.</a:t>
            </a:r>
            <a:endParaRPr lang="en-US" sz="1800" dirty="0"/>
          </a:p>
        </p:txBody>
      </p:sp>
    </p:spTree>
    <p:extLst>
      <p:ext uri="{BB962C8B-B14F-4D97-AF65-F5344CB8AC3E}">
        <p14:creationId xmlns:p14="http://schemas.microsoft.com/office/powerpoint/2010/main" val="252490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643468"/>
            <a:ext cx="7520940" cy="5825066"/>
          </a:xfrm>
        </p:spPr>
        <p:txBody>
          <a:bodyPr>
            <a:normAutofit lnSpcReduction="10000"/>
          </a:bodyPr>
          <a:lstStyle/>
          <a:p>
            <a:r>
              <a:rPr lang="en-US" sz="2800" dirty="0" smtClean="0"/>
              <a:t>    The </a:t>
            </a:r>
            <a:r>
              <a:rPr lang="en-US" sz="2800" dirty="0"/>
              <a:t>author is asking readers to take another view of these parts of town. To reconsider the </a:t>
            </a:r>
            <a:r>
              <a:rPr lang="en-US" sz="2800" dirty="0">
                <a:solidFill>
                  <a:srgbClr val="FF0000"/>
                </a:solidFill>
              </a:rPr>
              <a:t>why</a:t>
            </a:r>
            <a:r>
              <a:rPr lang="en-US" sz="2800" dirty="0"/>
              <a:t> of the situation. </a:t>
            </a:r>
            <a:r>
              <a:rPr lang="en-US" sz="2800" dirty="0">
                <a:solidFill>
                  <a:srgbClr val="FF0000"/>
                </a:solidFill>
              </a:rPr>
              <a:t>Why</a:t>
            </a:r>
            <a:r>
              <a:rPr lang="en-US" sz="2800" dirty="0"/>
              <a:t> is it that this part of town even exists? </a:t>
            </a:r>
            <a:r>
              <a:rPr lang="en-US" sz="2800" dirty="0">
                <a:solidFill>
                  <a:srgbClr val="FF0000"/>
                </a:solidFill>
              </a:rPr>
              <a:t>Why</a:t>
            </a:r>
            <a:r>
              <a:rPr lang="en-US" sz="2800" dirty="0"/>
              <a:t> are there these clowns who occupy this “</a:t>
            </a:r>
            <a:r>
              <a:rPr lang="en-US" sz="2800" dirty="0" err="1"/>
              <a:t>shonky</a:t>
            </a:r>
            <a:r>
              <a:rPr lang="en-US" sz="2800" dirty="0"/>
              <a:t>” side of town? </a:t>
            </a:r>
            <a:endParaRPr lang="en-US" sz="2800" dirty="0" smtClean="0"/>
          </a:p>
          <a:p>
            <a:r>
              <a:rPr lang="en-US" sz="2800" dirty="0" smtClean="0"/>
              <a:t>The </a:t>
            </a:r>
            <a:r>
              <a:rPr lang="en-US" sz="2800" dirty="0"/>
              <a:t>author, through this short narrative poem asks readers to confront a larger question about poverty and inequality by providing a concrete image and asking people to reflect on the metaphorical representations provided. By doing this, we can confront and possibly change the circumstances of not only our terrified children, but the existence of “punk clowns” themselves.</a:t>
            </a:r>
          </a:p>
          <a:p>
            <a:endParaRPr lang="en-US" dirty="0"/>
          </a:p>
        </p:txBody>
      </p:sp>
    </p:spTree>
    <p:extLst>
      <p:ext uri="{BB962C8B-B14F-4D97-AF65-F5344CB8AC3E}">
        <p14:creationId xmlns:p14="http://schemas.microsoft.com/office/powerpoint/2010/main" val="4016049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4-02-17 at 7.37.18 PM.png"/>
          <p:cNvPicPr>
            <a:picLocks noGrp="1" noChangeAspect="1"/>
          </p:cNvPicPr>
          <p:nvPr>
            <p:ph idx="1"/>
          </p:nvPr>
        </p:nvPicPr>
        <p:blipFill>
          <a:blip r:embed="rId2">
            <a:extLst>
              <a:ext uri="{28A0092B-C50C-407E-A947-70E740481C1C}">
                <a14:useLocalDpi xmlns:a14="http://schemas.microsoft.com/office/drawing/2010/main" val="0"/>
              </a:ext>
            </a:extLst>
          </a:blip>
          <a:srcRect l="-13073" r="-13073"/>
          <a:stretch>
            <a:fillRect/>
          </a:stretch>
        </p:blipFill>
        <p:spPr>
          <a:xfrm>
            <a:off x="-1286482" y="158770"/>
            <a:ext cx="11241910" cy="6699230"/>
          </a:xfrm>
        </p:spPr>
      </p:pic>
    </p:spTree>
    <p:extLst>
      <p:ext uri="{BB962C8B-B14F-4D97-AF65-F5344CB8AC3E}">
        <p14:creationId xmlns:p14="http://schemas.microsoft.com/office/powerpoint/2010/main" val="1187844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Comparison</a:t>
            </a:r>
          </a:p>
          <a:p>
            <a:r>
              <a:rPr lang="en-US" dirty="0" smtClean="0">
                <a:hlinkClick r:id="rId2"/>
              </a:rPr>
              <a:t>Give</a:t>
            </a:r>
            <a:endParaRPr lang="en-US" dirty="0">
              <a:hlinkClick r:id="rId2"/>
            </a:endParaRPr>
          </a:p>
          <a:p>
            <a:r>
              <a:rPr lang="en-US" b="0" dirty="0"/>
              <a:t>		Each of the main characters in these two poems is someone who is not a part of conventional society: </a:t>
            </a:r>
            <a:r>
              <a:rPr lang="en-US" b="0" dirty="0" err="1"/>
              <a:t>Armitage</a:t>
            </a:r>
            <a:r>
              <a:rPr lang="en-US" b="0" dirty="0"/>
              <a:t> brings us face to face with them.</a:t>
            </a:r>
          </a:p>
          <a:p>
            <a:r>
              <a:rPr lang="en-US" b="0" dirty="0"/>
              <a:t>		Both characters make a scene by getting too close to an audience.</a:t>
            </a:r>
          </a:p>
          <a:p>
            <a:r>
              <a:rPr lang="en-US" b="0" dirty="0"/>
              <a:t>		The character in </a:t>
            </a:r>
            <a:r>
              <a:rPr lang="en-US" b="0" i="1" dirty="0"/>
              <a:t>The Clown Punk</a:t>
            </a:r>
            <a:r>
              <a:rPr lang="en-US" b="0" dirty="0"/>
              <a:t> doesn't get to speak to us, unlike the main character in </a:t>
            </a:r>
            <a:r>
              <a:rPr lang="en-US" b="0" i="1" dirty="0"/>
              <a:t>Give</a:t>
            </a:r>
            <a:r>
              <a:rPr lang="en-US" b="0" dirty="0"/>
              <a:t>: what difference does this make for the reader?</a:t>
            </a:r>
          </a:p>
          <a:p>
            <a:r>
              <a:rPr lang="en-US" dirty="0">
                <a:hlinkClick r:id="rId3"/>
              </a:rPr>
              <a:t>Horse Whisperer</a:t>
            </a:r>
          </a:p>
          <a:p>
            <a:r>
              <a:rPr lang="en-US" b="0" dirty="0"/>
              <a:t>		Both poems bring us </a:t>
            </a:r>
            <a:r>
              <a:rPr lang="en-US" dirty="0"/>
              <a:t>face to face</a:t>
            </a:r>
            <a:r>
              <a:rPr lang="en-US" b="0" dirty="0"/>
              <a:t> with an unusual character and let us learn something about them.</a:t>
            </a:r>
          </a:p>
          <a:p>
            <a:r>
              <a:rPr lang="en-US" b="0" dirty="0"/>
              <a:t>		There is a focus on </a:t>
            </a:r>
            <a:r>
              <a:rPr lang="en-US" dirty="0"/>
              <a:t>physical detail</a:t>
            </a:r>
            <a:r>
              <a:rPr lang="en-US" b="0" dirty="0"/>
              <a:t> in both poems - although in </a:t>
            </a:r>
            <a:r>
              <a:rPr lang="en-US" b="0" i="1" dirty="0"/>
              <a:t>Horse Whisperer</a:t>
            </a:r>
            <a:r>
              <a:rPr lang="en-US" b="0" dirty="0"/>
              <a:t> it is about horses, rather than a human character.</a:t>
            </a:r>
          </a:p>
          <a:p>
            <a:r>
              <a:rPr lang="en-US" b="0" dirty="0"/>
              <a:t>		There is the suggestion of a </a:t>
            </a:r>
            <a:r>
              <a:rPr lang="en-US" dirty="0"/>
              <a:t>change over time</a:t>
            </a:r>
            <a:r>
              <a:rPr lang="en-US" b="0" dirty="0"/>
              <a:t>, in the main characters of both poems.</a:t>
            </a:r>
            <a:endParaRPr lang="en-US" dirty="0"/>
          </a:p>
        </p:txBody>
      </p:sp>
    </p:spTree>
    <p:extLst>
      <p:ext uri="{BB962C8B-B14F-4D97-AF65-F5344CB8AC3E}">
        <p14:creationId xmlns:p14="http://schemas.microsoft.com/office/powerpoint/2010/main" val="7593631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Question</a:t>
            </a:r>
          </a:p>
          <a:p>
            <a:r>
              <a:rPr lang="en-US" b="0" dirty="0"/>
              <a:t>How is the character presented in </a:t>
            </a:r>
            <a:r>
              <a:rPr lang="en-US" b="0" i="1" dirty="0"/>
              <a:t>The Clown Punk</a:t>
            </a:r>
            <a:r>
              <a:rPr lang="en-US" b="0" dirty="0"/>
              <a:t>?</a:t>
            </a:r>
          </a:p>
          <a:p>
            <a:r>
              <a:rPr lang="en-US" dirty="0"/>
              <a:t>Answer</a:t>
            </a:r>
          </a:p>
          <a:p>
            <a:r>
              <a:rPr lang="en-US" b="0" dirty="0"/>
              <a:t>		</a:t>
            </a:r>
            <a:r>
              <a:rPr lang="en-US" b="0" dirty="0" err="1"/>
              <a:t>Armitage</a:t>
            </a:r>
            <a:r>
              <a:rPr lang="en-US" b="0" dirty="0"/>
              <a:t> uses strong images to create a visual picture of the character, comparing him to a “"basket of washing"”.</a:t>
            </a:r>
          </a:p>
          <a:p>
            <a:r>
              <a:rPr lang="en-US" b="0" dirty="0"/>
              <a:t>		Adjectives like “"deflated"”, “"shrunken"” and “"sad"” all create a sense of a character who is much less than he could be.</a:t>
            </a:r>
          </a:p>
          <a:p>
            <a:r>
              <a:rPr lang="en-US" b="0" dirty="0"/>
              <a:t>		The contrasting reactions of the narrator and children to the Clown Punk help to create a sense of his character: the children are afraid, but the narrator is dismissive of his “"daft mush"”.</a:t>
            </a:r>
          </a:p>
          <a:p>
            <a:r>
              <a:rPr lang="en-US" b="0" dirty="0"/>
              <a:t>		The Clown Punk is presented as faintly ridiculous: </a:t>
            </a:r>
            <a:r>
              <a:rPr lang="en-US" b="0" dirty="0" err="1"/>
              <a:t>Armitage</a:t>
            </a:r>
            <a:r>
              <a:rPr lang="en-US" b="0" dirty="0"/>
              <a:t> uses the rhyme of “"town clown"” to suggest this.</a:t>
            </a:r>
          </a:p>
          <a:p>
            <a:r>
              <a:rPr lang="en-US" b="0" dirty="0"/>
              <a:t>		The tattoos go right through to the character's “"dyed brain"”, and the use of surface-art vocabulary throughout the poem suggests that the tattoos are all there is to this man.</a:t>
            </a:r>
            <a:endParaRPr lang="en-US" dirty="0"/>
          </a:p>
        </p:txBody>
      </p:sp>
    </p:spTree>
    <p:extLst>
      <p:ext uri="{BB962C8B-B14F-4D97-AF65-F5344CB8AC3E}">
        <p14:creationId xmlns:p14="http://schemas.microsoft.com/office/powerpoint/2010/main" val="18042636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2-17 at 7.36.57 PM.png"/>
          <p:cNvPicPr>
            <a:picLocks noGrp="1" noChangeAspect="1"/>
          </p:cNvPicPr>
          <p:nvPr>
            <p:ph idx="1"/>
          </p:nvPr>
        </p:nvPicPr>
        <p:blipFill>
          <a:blip r:embed="rId2">
            <a:extLst>
              <a:ext uri="{28A0092B-C50C-407E-A947-70E740481C1C}">
                <a14:useLocalDpi xmlns:a14="http://schemas.microsoft.com/office/drawing/2010/main" val="0"/>
              </a:ext>
            </a:extLst>
          </a:blip>
          <a:srcRect l="-27165" r="-27165"/>
          <a:stretch>
            <a:fillRect/>
          </a:stretch>
        </p:blipFill>
        <p:spPr>
          <a:xfrm>
            <a:off x="-1366610" y="365441"/>
            <a:ext cx="11633240" cy="6187022"/>
          </a:xfrm>
        </p:spPr>
      </p:pic>
    </p:spTree>
    <p:extLst>
      <p:ext uri="{BB962C8B-B14F-4D97-AF65-F5344CB8AC3E}">
        <p14:creationId xmlns:p14="http://schemas.microsoft.com/office/powerpoint/2010/main" val="31697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12" y="6876"/>
            <a:ext cx="3169841" cy="2834321"/>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0" y="2383823"/>
            <a:ext cx="2913401" cy="2324100"/>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2684084" y="-38417"/>
            <a:ext cx="2692400" cy="2879614"/>
          </a:xfrm>
          <a:prstGeom prst="rect">
            <a:avLst/>
          </a:prstGeom>
          <a:noFill/>
          <a:ln>
            <a:noFill/>
          </a:ln>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2913400" y="2841197"/>
            <a:ext cx="3616513" cy="4016803"/>
          </a:xfrm>
          <a:prstGeom prst="rect">
            <a:avLst/>
          </a:prstGeom>
          <a:noFill/>
          <a:ln>
            <a:noFill/>
          </a:ln>
        </p:spPr>
      </p:pic>
      <p:pic>
        <p:nvPicPr>
          <p:cNvPr id="8" name="Picture 7"/>
          <p:cNvPicPr/>
          <p:nvPr/>
        </p:nvPicPr>
        <p:blipFill>
          <a:blip r:embed="rId6">
            <a:extLst>
              <a:ext uri="{28A0092B-C50C-407E-A947-70E740481C1C}">
                <a14:useLocalDpi xmlns:a14="http://schemas.microsoft.com/office/drawing/2010/main" val="0"/>
              </a:ext>
            </a:extLst>
          </a:blip>
          <a:srcRect/>
          <a:stretch>
            <a:fillRect/>
          </a:stretch>
        </p:blipFill>
        <p:spPr bwMode="auto">
          <a:xfrm>
            <a:off x="5203723" y="-38417"/>
            <a:ext cx="3940277" cy="3584290"/>
          </a:xfrm>
          <a:prstGeom prst="rect">
            <a:avLst/>
          </a:prstGeom>
          <a:noFill/>
          <a:ln>
            <a:noFill/>
          </a:ln>
        </p:spPr>
      </p:pic>
      <p:pic>
        <p:nvPicPr>
          <p:cNvPr id="9" name="Picture 8"/>
          <p:cNvPicPr/>
          <p:nvPr/>
        </p:nvPicPr>
        <p:blipFill>
          <a:blip r:embed="rId7">
            <a:extLst>
              <a:ext uri="{28A0092B-C50C-407E-A947-70E740481C1C}">
                <a14:useLocalDpi xmlns:a14="http://schemas.microsoft.com/office/drawing/2010/main" val="0"/>
              </a:ext>
            </a:extLst>
          </a:blip>
          <a:srcRect/>
          <a:stretch>
            <a:fillRect/>
          </a:stretch>
        </p:blipFill>
        <p:spPr bwMode="auto">
          <a:xfrm>
            <a:off x="5203723" y="3545873"/>
            <a:ext cx="3940277" cy="3312127"/>
          </a:xfrm>
          <a:prstGeom prst="rect">
            <a:avLst/>
          </a:prstGeom>
          <a:noFill/>
          <a:ln>
            <a:noFill/>
          </a:ln>
        </p:spPr>
      </p:pic>
      <p:pic>
        <p:nvPicPr>
          <p:cNvPr id="10" name="Picture 9"/>
          <p:cNvPicPr/>
          <p:nvPr/>
        </p:nvPicPr>
        <p:blipFill>
          <a:blip r:embed="rId8">
            <a:extLst>
              <a:ext uri="{28A0092B-C50C-407E-A947-70E740481C1C}">
                <a14:useLocalDpi xmlns:a14="http://schemas.microsoft.com/office/drawing/2010/main" val="0"/>
              </a:ext>
            </a:extLst>
          </a:blip>
          <a:srcRect/>
          <a:stretch>
            <a:fillRect/>
          </a:stretch>
        </p:blipFill>
        <p:spPr bwMode="auto">
          <a:xfrm>
            <a:off x="5313" y="4680477"/>
            <a:ext cx="3646114" cy="2177523"/>
          </a:xfrm>
          <a:prstGeom prst="rect">
            <a:avLst/>
          </a:prstGeom>
          <a:noFill/>
          <a:ln>
            <a:noFill/>
          </a:ln>
        </p:spPr>
      </p:pic>
    </p:spTree>
    <p:extLst>
      <p:ext uri="{BB962C8B-B14F-4D97-AF65-F5344CB8AC3E}">
        <p14:creationId xmlns:p14="http://schemas.microsoft.com/office/powerpoint/2010/main" val="26600805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1067" y="0"/>
            <a:ext cx="6582833" cy="6722533"/>
          </a:xfrm>
        </p:spPr>
        <p:txBody>
          <a:bodyPr>
            <a:normAutofit fontScale="55000" lnSpcReduction="20000"/>
          </a:bodyPr>
          <a:lstStyle/>
          <a:p>
            <a:r>
              <a:rPr lang="en-US" dirty="0"/>
              <a:t> </a:t>
            </a:r>
          </a:p>
          <a:p>
            <a:r>
              <a:rPr lang="en-US" sz="3800" dirty="0"/>
              <a:t>Driving home through the </a:t>
            </a:r>
            <a:r>
              <a:rPr lang="en-US" sz="3800" dirty="0" err="1"/>
              <a:t>shonky</a:t>
            </a:r>
            <a:r>
              <a:rPr lang="en-US" sz="3800" dirty="0"/>
              <a:t> side of town,</a:t>
            </a:r>
          </a:p>
          <a:p>
            <a:r>
              <a:rPr lang="en-US" sz="3800" dirty="0"/>
              <a:t>Three times out of ten you’ll see the town clown,</a:t>
            </a:r>
          </a:p>
          <a:p>
            <a:r>
              <a:rPr lang="en-US" sz="3800" dirty="0"/>
              <a:t>Like a basket of washing that got up</a:t>
            </a:r>
          </a:p>
          <a:p>
            <a:r>
              <a:rPr lang="en-US" sz="3800" dirty="0"/>
              <a:t>And walked, towing a dog on a rope. But</a:t>
            </a:r>
          </a:p>
          <a:p>
            <a:r>
              <a:rPr lang="en-US" sz="3800" dirty="0"/>
              <a:t>  </a:t>
            </a:r>
            <a:endParaRPr lang="en-US" sz="3800" dirty="0" smtClean="0"/>
          </a:p>
          <a:p>
            <a:r>
              <a:rPr lang="en-US" sz="3800" dirty="0" smtClean="0"/>
              <a:t>Don’t </a:t>
            </a:r>
            <a:r>
              <a:rPr lang="en-US" sz="3800" dirty="0"/>
              <a:t>laugh: every pixel of that man’s skin</a:t>
            </a:r>
          </a:p>
          <a:p>
            <a:r>
              <a:rPr lang="en-US" sz="3800" dirty="0"/>
              <a:t>Is shot through with indelible ink:</a:t>
            </a:r>
          </a:p>
          <a:p>
            <a:r>
              <a:rPr lang="en-US" sz="3800" dirty="0"/>
              <a:t>As he steps out at the traffic lights,</a:t>
            </a:r>
          </a:p>
          <a:p>
            <a:r>
              <a:rPr lang="en-US" sz="3800" dirty="0"/>
              <a:t>Think what he’ll look like in thirty years’ time –</a:t>
            </a:r>
          </a:p>
          <a:p>
            <a:r>
              <a:rPr lang="en-US" sz="3800" dirty="0"/>
              <a:t> </a:t>
            </a:r>
          </a:p>
          <a:p>
            <a:r>
              <a:rPr lang="en-US" sz="3800" dirty="0"/>
              <a:t>The deflated face and shrunken scalp</a:t>
            </a:r>
          </a:p>
          <a:p>
            <a:r>
              <a:rPr lang="en-US" sz="3800" dirty="0"/>
              <a:t>Still daubed with the sad tattoos of high punk.</a:t>
            </a:r>
          </a:p>
          <a:p>
            <a:r>
              <a:rPr lang="en-US" sz="3800" dirty="0"/>
              <a:t>You kids in the back seat who wince and scream</a:t>
            </a:r>
          </a:p>
          <a:p>
            <a:r>
              <a:rPr lang="en-US" sz="3800" dirty="0"/>
              <a:t>When he slathers his daft mush on the windscreen,</a:t>
            </a:r>
          </a:p>
          <a:p>
            <a:r>
              <a:rPr lang="en-US" sz="3800" dirty="0"/>
              <a:t> </a:t>
            </a:r>
            <a:endParaRPr lang="en-US" sz="3800" dirty="0" smtClean="0"/>
          </a:p>
          <a:p>
            <a:r>
              <a:rPr lang="en-US" sz="3800" dirty="0" smtClean="0"/>
              <a:t>Remember </a:t>
            </a:r>
            <a:r>
              <a:rPr lang="en-US" sz="3800" dirty="0"/>
              <a:t>the clown punk with his dyed brain,</a:t>
            </a:r>
          </a:p>
          <a:p>
            <a:r>
              <a:rPr lang="en-US" sz="3800" dirty="0"/>
              <a:t>Then picture windscreen wipers, and let it rain. </a:t>
            </a:r>
          </a:p>
          <a:p>
            <a:r>
              <a:rPr lang="en-US" dirty="0"/>
              <a:t> </a:t>
            </a:r>
          </a:p>
          <a:p>
            <a:r>
              <a:rPr lang="en-US" dirty="0"/>
              <a:t> </a:t>
            </a:r>
          </a:p>
          <a:p>
            <a:endParaRPr lang="en-US" dirty="0"/>
          </a:p>
        </p:txBody>
      </p:sp>
    </p:spTree>
    <p:extLst>
      <p:ext uri="{BB962C8B-B14F-4D97-AF65-F5344CB8AC3E}">
        <p14:creationId xmlns:p14="http://schemas.microsoft.com/office/powerpoint/2010/main" val="16903349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Summary</a:t>
            </a:r>
            <a:br>
              <a:rPr lang="en-US" dirty="0"/>
            </a:br>
            <a:endParaRPr lang="en-US" dirty="0"/>
          </a:p>
        </p:txBody>
      </p:sp>
      <p:sp>
        <p:nvSpPr>
          <p:cNvPr id="3" name="Content Placeholder 2"/>
          <p:cNvSpPr>
            <a:spLocks noGrp="1"/>
          </p:cNvSpPr>
          <p:nvPr>
            <p:ph idx="1"/>
          </p:nvPr>
        </p:nvSpPr>
        <p:spPr>
          <a:xfrm>
            <a:off x="822960" y="1100628"/>
            <a:ext cx="7520940" cy="5215505"/>
          </a:xfrm>
        </p:spPr>
        <p:txBody>
          <a:bodyPr>
            <a:normAutofit fontScale="85000" lnSpcReduction="10000"/>
          </a:bodyPr>
          <a:lstStyle/>
          <a:p>
            <a:r>
              <a:rPr lang="en-US" b="0" dirty="0"/>
              <a:t> </a:t>
            </a:r>
          </a:p>
          <a:p>
            <a:r>
              <a:rPr lang="en-US" b="0" dirty="0"/>
              <a:t> </a:t>
            </a:r>
          </a:p>
          <a:p>
            <a:r>
              <a:rPr lang="en-US" sz="2400" dirty="0"/>
              <a:t>A man driving home through the rundown (</a:t>
            </a:r>
            <a:r>
              <a:rPr lang="en-US" sz="2400" dirty="0" err="1"/>
              <a:t>shonky</a:t>
            </a:r>
            <a:r>
              <a:rPr lang="en-US" sz="2400" dirty="0"/>
              <a:t>) side of town with his children in the backseat sees a heavily tattooed homeless man. The children wince at the sight of the vagrant when he tries to wash the windscreen of the car in the hope of making a few pence. The father tells the children to remember the 'clown punk' although his reason is unclear. </a:t>
            </a:r>
            <a:endParaRPr lang="en-US" sz="2400" dirty="0" smtClean="0"/>
          </a:p>
          <a:p>
            <a:endParaRPr lang="en-US" sz="2400" dirty="0"/>
          </a:p>
          <a:p>
            <a:r>
              <a:rPr lang="en-US" sz="2400" dirty="0" smtClean="0"/>
              <a:t>The </a:t>
            </a:r>
            <a:r>
              <a:rPr lang="en-US" sz="2400" dirty="0"/>
              <a:t>philosophical tone of the poem would suggest that the speaker wants his children to look past the decay of the clown punk and see his inner tragedy and humanity. The image of the windscreen wipers and rain in the final rhyming couplet suggests a washing away of the past, or a sense of renewal or cleansing. The ambiguous ending of the poem is typical of an autobiographical poem where the poet is writing from memory.</a:t>
            </a:r>
          </a:p>
          <a:p>
            <a:r>
              <a:rPr lang="en-US" sz="2400" b="0" dirty="0"/>
              <a:t> </a:t>
            </a:r>
            <a:endParaRPr lang="en-US" sz="2400" dirty="0"/>
          </a:p>
        </p:txBody>
      </p:sp>
    </p:spTree>
    <p:extLst>
      <p:ext uri="{BB962C8B-B14F-4D97-AF65-F5344CB8AC3E}">
        <p14:creationId xmlns:p14="http://schemas.microsoft.com/office/powerpoint/2010/main" val="604288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a:t>
            </a:r>
            <a:br>
              <a:rPr lang="en-US" dirty="0"/>
            </a:br>
            <a:endParaRPr lang="en-US" dirty="0"/>
          </a:p>
        </p:txBody>
      </p:sp>
      <p:sp>
        <p:nvSpPr>
          <p:cNvPr id="3" name="Content Placeholder 2"/>
          <p:cNvSpPr>
            <a:spLocks noGrp="1"/>
          </p:cNvSpPr>
          <p:nvPr>
            <p:ph idx="1"/>
          </p:nvPr>
        </p:nvSpPr>
        <p:spPr>
          <a:xfrm>
            <a:off x="822960" y="1100628"/>
            <a:ext cx="7520940" cy="4013239"/>
          </a:xfrm>
        </p:spPr>
        <p:txBody>
          <a:bodyPr/>
          <a:lstStyle/>
          <a:p>
            <a:r>
              <a:rPr lang="en-US" sz="2000" dirty="0" smtClean="0"/>
              <a:t>The </a:t>
            </a:r>
            <a:r>
              <a:rPr lang="en-US" sz="2000" dirty="0"/>
              <a:t>poem describes an encounter with the eponymous Clown Punk, a tattooed, slightly tragic character who presses his face against the windscreen of the narrator's car when it stops at traffic lights, frightening the children sitting in the back seat</a:t>
            </a:r>
            <a:r>
              <a:rPr lang="en-US" sz="2000" dirty="0" smtClean="0"/>
              <a:t>.</a:t>
            </a:r>
          </a:p>
          <a:p>
            <a:endParaRPr lang="en-US" b="0" dirty="0"/>
          </a:p>
          <a:p>
            <a:r>
              <a:rPr lang="en-US" sz="2400" dirty="0" err="1">
                <a:solidFill>
                  <a:srgbClr val="FF0000"/>
                </a:solidFill>
              </a:rPr>
              <a:t>Armitage</a:t>
            </a:r>
            <a:r>
              <a:rPr lang="en-US" b="0" dirty="0"/>
              <a:t> </a:t>
            </a:r>
            <a:r>
              <a:rPr lang="en-US" sz="2000" b="0" dirty="0"/>
              <a:t>told a BBC website interviewer in 2006 that this poem is based on a real person he used to see around town, and follows </a:t>
            </a:r>
            <a:r>
              <a:rPr lang="en-US" sz="2000" dirty="0" smtClean="0"/>
              <a:t>"</a:t>
            </a:r>
            <a:r>
              <a:rPr lang="en-US" sz="2000" dirty="0"/>
              <a:t>a tradition in English Literature of writing such poems, where one type of person stands eyeball to eyeball with another type, and something passes between </a:t>
            </a:r>
            <a:r>
              <a:rPr lang="en-US" sz="2000" dirty="0" smtClean="0"/>
              <a:t>them”.</a:t>
            </a:r>
            <a:endParaRPr lang="en-US" sz="2000" dirty="0"/>
          </a:p>
        </p:txBody>
      </p:sp>
    </p:spTree>
    <p:extLst>
      <p:ext uri="{BB962C8B-B14F-4D97-AF65-F5344CB8AC3E}">
        <p14:creationId xmlns:p14="http://schemas.microsoft.com/office/powerpoint/2010/main" val="18934263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0" dirty="0" smtClean="0"/>
              <a:t>The </a:t>
            </a:r>
            <a:r>
              <a:rPr lang="en-US" b="0" dirty="0"/>
              <a:t>poem consists of a single </a:t>
            </a:r>
            <a:r>
              <a:rPr lang="en-US" b="0" i="1" dirty="0"/>
              <a:t>stanza</a:t>
            </a:r>
            <a:r>
              <a:rPr lang="en-US" b="0" dirty="0"/>
              <a:t> of 24 lines. The lines are pentameters (they have ten syllables each)</a:t>
            </a:r>
            <a:r>
              <a:rPr lang="en-US" b="0" dirty="0" smtClean="0"/>
              <a:t>.</a:t>
            </a:r>
          </a:p>
          <a:p>
            <a:endParaRPr lang="en-US" b="0" dirty="0"/>
          </a:p>
          <a:p>
            <a:r>
              <a:rPr lang="en-US" b="0" dirty="0" smtClean="0"/>
              <a:t>The poem the the form of sonnet – a poem of 14 lines usually written in iambic pentameter, with a clear rhyme scheme. </a:t>
            </a:r>
            <a:r>
              <a:rPr lang="en-US" b="0" dirty="0" err="1" smtClean="0"/>
              <a:t>Armitage</a:t>
            </a:r>
            <a:r>
              <a:rPr lang="en-US" b="0" dirty="0" smtClean="0"/>
              <a:t> plays with the form for effect.</a:t>
            </a:r>
          </a:p>
          <a:p>
            <a:endParaRPr lang="en-US" b="0" dirty="0"/>
          </a:p>
          <a:p>
            <a:pPr>
              <a:buFont typeface="+mj-lt"/>
              <a:buAutoNum type="arabicPeriod"/>
            </a:pPr>
            <a:r>
              <a:rPr lang="en-US" b="0" dirty="0" smtClean="0"/>
              <a:t>Look carefully at the last line of the poem. The only full rhyme in the poem is ‘brain’ and ‘rain’ at the end. Why are these two words connected here?</a:t>
            </a:r>
          </a:p>
          <a:p>
            <a:pPr>
              <a:buFont typeface="+mj-lt"/>
              <a:buAutoNum type="arabicPeriod"/>
            </a:pPr>
            <a:r>
              <a:rPr lang="en-US" b="0" dirty="0" smtClean="0"/>
              <a:t>How does each word in the last line connect with the rest of the </a:t>
            </a:r>
            <a:r>
              <a:rPr lang="en-US" b="0" dirty="0" err="1" smtClean="0"/>
              <a:t>poen</a:t>
            </a:r>
            <a:r>
              <a:rPr lang="en-US" b="0" dirty="0" smtClean="0"/>
              <a:t>?</a:t>
            </a:r>
          </a:p>
          <a:p>
            <a:pPr>
              <a:buFont typeface="+mj-lt"/>
              <a:buAutoNum type="arabicPeriod"/>
            </a:pPr>
            <a:r>
              <a:rPr lang="en-US" b="0" dirty="0" smtClean="0"/>
              <a:t>‘Let it rain’ is a command, and the last three words of the poem. What effect does this have? </a:t>
            </a:r>
            <a:endParaRPr lang="en-US" b="0" dirty="0"/>
          </a:p>
          <a:p>
            <a:endParaRPr lang="en-US" b="0" dirty="0"/>
          </a:p>
        </p:txBody>
      </p:sp>
    </p:spTree>
    <p:extLst>
      <p:ext uri="{BB962C8B-B14F-4D97-AF65-F5344CB8AC3E}">
        <p14:creationId xmlns:p14="http://schemas.microsoft.com/office/powerpoint/2010/main" val="29433350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Sound</a:t>
            </a:r>
            <a:br>
              <a:rPr lang="en-US" dirty="0"/>
            </a:br>
            <a:r>
              <a:rPr lang="en-US" dirty="0"/>
              <a:t>		</a:t>
            </a:r>
          </a:p>
        </p:txBody>
      </p:sp>
      <p:sp>
        <p:nvSpPr>
          <p:cNvPr id="3" name="Content Placeholder 2"/>
          <p:cNvSpPr>
            <a:spLocks noGrp="1"/>
          </p:cNvSpPr>
          <p:nvPr>
            <p:ph idx="1"/>
          </p:nvPr>
        </p:nvSpPr>
        <p:spPr/>
        <p:txBody>
          <a:bodyPr>
            <a:normAutofit/>
          </a:bodyPr>
          <a:lstStyle/>
          <a:p>
            <a:pPr>
              <a:buFont typeface="Arial"/>
              <a:buChar char="•"/>
            </a:pPr>
            <a:r>
              <a:rPr lang="en-US" sz="2400" b="0" dirty="0" smtClean="0"/>
              <a:t>Some </a:t>
            </a:r>
            <a:r>
              <a:rPr lang="en-US" sz="2400" b="0" dirty="0"/>
              <a:t>of the vocabulary is very </a:t>
            </a:r>
            <a:r>
              <a:rPr lang="en-US" sz="2400" dirty="0"/>
              <a:t>'northern'</a:t>
            </a:r>
            <a:r>
              <a:rPr lang="en-US" sz="2400" b="0" dirty="0"/>
              <a:t> - the phrase </a:t>
            </a:r>
            <a:r>
              <a:rPr lang="en-US" sz="2400" b="0" dirty="0" smtClean="0"/>
              <a:t>“slathers </a:t>
            </a:r>
            <a:r>
              <a:rPr lang="en-US" sz="2400" b="0" dirty="0"/>
              <a:t>his daft </a:t>
            </a:r>
            <a:r>
              <a:rPr lang="en-US" sz="2400" b="0" dirty="0" smtClean="0"/>
              <a:t>mush” </a:t>
            </a:r>
            <a:r>
              <a:rPr lang="en-US" sz="2400" b="0" dirty="0"/>
              <a:t>is particularly suggestive of </a:t>
            </a:r>
            <a:r>
              <a:rPr lang="en-US" sz="2400" b="0" dirty="0" err="1"/>
              <a:t>Armitage's</a:t>
            </a:r>
            <a:r>
              <a:rPr lang="en-US" sz="2400" b="0" dirty="0"/>
              <a:t> Yorkshire roots</a:t>
            </a:r>
            <a:r>
              <a:rPr lang="en-US" sz="2400" b="0" dirty="0" smtClean="0"/>
              <a:t>.</a:t>
            </a:r>
          </a:p>
          <a:p>
            <a:pPr>
              <a:buFont typeface="Arial"/>
              <a:buChar char="•"/>
            </a:pPr>
            <a:r>
              <a:rPr lang="en-US" sz="2400" b="0" dirty="0" smtClean="0"/>
              <a:t>Can you find any more examples?</a:t>
            </a:r>
          </a:p>
          <a:p>
            <a:pPr marL="0" indent="0"/>
            <a:endParaRPr lang="en-US" sz="2400" b="0" dirty="0"/>
          </a:p>
          <a:p>
            <a:pPr>
              <a:buFont typeface="Arial"/>
              <a:buChar char="•"/>
            </a:pPr>
            <a:r>
              <a:rPr lang="en-US" sz="2400" b="0" dirty="0" smtClean="0"/>
              <a:t>The </a:t>
            </a:r>
            <a:r>
              <a:rPr lang="en-US" sz="2400" b="0" dirty="0"/>
              <a:t>rhyme in the phrase “"town clown"” contributes to the creation of a </a:t>
            </a:r>
            <a:r>
              <a:rPr lang="en-US" sz="2400" dirty="0"/>
              <a:t>comic</a:t>
            </a:r>
            <a:r>
              <a:rPr lang="en-US" sz="2400" b="0" dirty="0"/>
              <a:t> image, before telling us not to laugh.</a:t>
            </a:r>
          </a:p>
          <a:p>
            <a:pPr>
              <a:buFont typeface="Arial"/>
              <a:buChar char="•"/>
            </a:pPr>
            <a:endParaRPr lang="en-US" dirty="0"/>
          </a:p>
        </p:txBody>
      </p:sp>
    </p:spTree>
    <p:extLst>
      <p:ext uri="{BB962C8B-B14F-4D97-AF65-F5344CB8AC3E}">
        <p14:creationId xmlns:p14="http://schemas.microsoft.com/office/powerpoint/2010/main" val="268012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2-17 at 7.37.44 PM.png"/>
          <p:cNvPicPr>
            <a:picLocks noGrp="1" noChangeAspect="1"/>
          </p:cNvPicPr>
          <p:nvPr>
            <p:ph idx="1"/>
          </p:nvPr>
        </p:nvPicPr>
        <p:blipFill>
          <a:blip r:embed="rId2">
            <a:extLst>
              <a:ext uri="{28A0092B-C50C-407E-A947-70E740481C1C}">
                <a14:useLocalDpi xmlns:a14="http://schemas.microsoft.com/office/drawing/2010/main" val="0"/>
              </a:ext>
            </a:extLst>
          </a:blip>
          <a:srcRect l="-25584" r="-25584"/>
          <a:stretch>
            <a:fillRect/>
          </a:stretch>
        </p:blipFill>
        <p:spPr>
          <a:xfrm>
            <a:off x="-952250" y="635083"/>
            <a:ext cx="10354536" cy="5605478"/>
          </a:xfrm>
        </p:spPr>
      </p:pic>
    </p:spTree>
    <p:extLst>
      <p:ext uri="{BB962C8B-B14F-4D97-AF65-F5344CB8AC3E}">
        <p14:creationId xmlns:p14="http://schemas.microsoft.com/office/powerpoint/2010/main" val="3422767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118</TotalTime>
  <Words>1429</Words>
  <Application>Microsoft Macintosh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Angles</vt:lpstr>
      <vt:lpstr>CLOWN PUNK</vt:lpstr>
      <vt:lpstr>PowerPoint Presentation</vt:lpstr>
      <vt:lpstr>PowerPoint Presentation</vt:lpstr>
      <vt:lpstr>PowerPoint Presentation</vt:lpstr>
      <vt:lpstr>Simple Summary </vt:lpstr>
      <vt:lpstr>Subject </vt:lpstr>
      <vt:lpstr>structure </vt:lpstr>
      <vt:lpstr>Sound   </vt:lpstr>
      <vt:lpstr>PowerPoint Presentation</vt:lpstr>
      <vt:lpstr>Imagery   </vt:lpstr>
      <vt:lpstr>PowerPoint Presentation</vt:lpstr>
      <vt:lpstr>PowerPoint Presentation</vt:lpstr>
      <vt:lpstr>Attitudes, themes and ideas </vt:lpstr>
      <vt:lpstr>Armitage encourages the reader to interact in three very specific ways.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CLOWN PUNK</dc:title>
  <dc:creator>Teacher</dc:creator>
  <cp:lastModifiedBy>Teacher</cp:lastModifiedBy>
  <cp:revision>9</cp:revision>
  <dcterms:created xsi:type="dcterms:W3CDTF">2014-02-17T09:52:01Z</dcterms:created>
  <dcterms:modified xsi:type="dcterms:W3CDTF">2014-02-17T11:50:19Z</dcterms:modified>
</cp:coreProperties>
</file>