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docProps/app.xml" ContentType="application/vnd.openxmlformats-officedocument.extended-properties+xml"/>
  <Override PartName="/ppt/slides/slide30.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s/slide25.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3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slides/slide33.xml" ContentType="application/vnd.openxmlformats-officedocument.presentationml.slide+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6"/>
  </p:notesMasterIdLst>
  <p:sldIdLst>
    <p:sldId id="256" r:id="rId2"/>
    <p:sldId id="257" r:id="rId3"/>
    <p:sldId id="258" r:id="rId4"/>
    <p:sldId id="259" r:id="rId5"/>
    <p:sldId id="260" r:id="rId6"/>
    <p:sldId id="287" r:id="rId7"/>
    <p:sldId id="261" r:id="rId8"/>
    <p:sldId id="262" r:id="rId9"/>
    <p:sldId id="263" r:id="rId10"/>
    <p:sldId id="264" r:id="rId11"/>
    <p:sldId id="265" r:id="rId12"/>
    <p:sldId id="266" r:id="rId13"/>
    <p:sldId id="267" r:id="rId14"/>
    <p:sldId id="277" r:id="rId15"/>
    <p:sldId id="279" r:id="rId16"/>
    <p:sldId id="280" r:id="rId17"/>
    <p:sldId id="278" r:id="rId18"/>
    <p:sldId id="288" r:id="rId19"/>
    <p:sldId id="268" r:id="rId20"/>
    <p:sldId id="269" r:id="rId21"/>
    <p:sldId id="270" r:id="rId22"/>
    <p:sldId id="286" r:id="rId23"/>
    <p:sldId id="281" r:id="rId24"/>
    <p:sldId id="282" r:id="rId25"/>
    <p:sldId id="283" r:id="rId26"/>
    <p:sldId id="284" r:id="rId27"/>
    <p:sldId id="285" r:id="rId28"/>
    <p:sldId id="289" r:id="rId29"/>
    <p:sldId id="271" r:id="rId30"/>
    <p:sldId id="272" r:id="rId31"/>
    <p:sldId id="273" r:id="rId32"/>
    <p:sldId id="274" r:id="rId33"/>
    <p:sldId id="275" r:id="rId34"/>
    <p:sldId id="276"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85379" autoAdjust="0"/>
  </p:normalViewPr>
  <p:slideViewPr>
    <p:cSldViewPr snapToObjects="1">
      <p:cViewPr varScale="1">
        <p:scale>
          <a:sx n="83" d="100"/>
          <a:sy n="83" d="100"/>
        </p:scale>
        <p:origin x="-107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viewProps" Target="viewProps.xml"/><Relationship Id="rId40" Type="http://schemas.openxmlformats.org/officeDocument/2006/relationships/theme" Target="theme/theme1.xml"/><Relationship Id="rId7" Type="http://schemas.openxmlformats.org/officeDocument/2006/relationships/slide" Target="slides/slide6.xml"/><Relationship Id="rId36" Type="http://schemas.openxmlformats.org/officeDocument/2006/relationships/notesMaster" Target="notesMasters/notesMaster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printerSettings" Target="printerSettings/printerSettings1.bin"/><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1"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presProps" Target="presProp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93252A-A740-CB41-BC73-DDE6BA0E4DE2}" type="datetimeFigureOut">
              <a:rPr lang="en-US" smtClean="0"/>
              <a:t>5/26/09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92DC9E-0EF8-E34D-A036-2E472F13A3E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4" Type="http://schemas.openxmlformats.org/officeDocument/2006/relationships/hyperlink" Target="http://classics.mit.edu/Aristotle/poetics.2.2.html%23270" TargetMode="External"/><Relationship Id="rId1" Type="http://schemas.openxmlformats.org/officeDocument/2006/relationships/notesMaster" Target="../notesMasters/notesMaster1.xml"/><Relationship Id="rId2" Type="http://schemas.openxmlformats.org/officeDocument/2006/relationships/slide" Target="../slides/slide9.xml"/><Relationship Id="rId3" Type="http://schemas.openxmlformats.org/officeDocument/2006/relationships/hyperlink" Target="http://classics.mit.edu/Aristotle/poetics.1.1.html%23290"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3" Type="http://schemas.openxmlformats.org/officeDocument/2006/relationships/hyperlink" Target="http://classics.mit.edu/Aristotle/poetics.1.1.html%23320" TargetMode="Externa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None/>
            </a:pPr>
            <a:r>
              <a:rPr lang="en-US" dirty="0" smtClean="0">
                <a:hlinkClick r:id="rId3"/>
              </a:rPr>
              <a:t>Aristotle calls the cause-and-effect chain leading from the incentive moment to the climax the “tying up” (</a:t>
            </a:r>
            <a:r>
              <a:rPr lang="en-US" i="1" dirty="0" smtClean="0">
                <a:hlinkClick r:id="rId3"/>
              </a:rPr>
              <a:t>desis), in modern terminology the complication. </a:t>
            </a:r>
          </a:p>
          <a:p>
            <a:pPr>
              <a:buNone/>
            </a:pPr>
            <a:r>
              <a:rPr lang="en-US" i="1" dirty="0" smtClean="0">
                <a:hlinkClick r:id="rId3"/>
              </a:rPr>
              <a:t>    He therefore terms the more rapid cause-and-effect chain from the climax to the resolution the “unravelling” (lusis), in modern terminology the dénouement (</a:t>
            </a:r>
            <a:r>
              <a:rPr lang="en-US" i="1" dirty="0" smtClean="0">
                <a:hlinkClick r:id="rId4"/>
              </a:rPr>
              <a:t>context).</a:t>
            </a:r>
            <a:endParaRPr lang="en-US" dirty="0" smtClean="0"/>
          </a:p>
          <a:p>
            <a:endParaRPr lang="en-US" dirty="0"/>
          </a:p>
        </p:txBody>
      </p:sp>
      <p:sp>
        <p:nvSpPr>
          <p:cNvPr id="4" name="Slide Number Placeholder 3"/>
          <p:cNvSpPr>
            <a:spLocks noGrp="1"/>
          </p:cNvSpPr>
          <p:nvPr>
            <p:ph type="sldNum" sz="quarter" idx="10"/>
          </p:nvPr>
        </p:nvSpPr>
        <p:spPr/>
        <p:txBody>
          <a:bodyPr/>
          <a:lstStyle/>
          <a:p>
            <a:fld id="{9F92DC9E-0EF8-E34D-A036-2E472F13A3EA}" type="slidenum">
              <a:rPr lang="en-US" smtClean="0"/>
              <a:t>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u="sng" dirty="0" smtClean="0">
                <a:hlinkClick r:id="rId3"/>
              </a:rPr>
              <a:t>According to Aristotle, the worst kinds of plots are “‘episodic,’ in which the episodes or acts succeed one another without probable or necessary sequence”; the only thing that ties together the events in such a plot is the fact that they happen to the same person. Playwrights should exclude coincidences from their plots; </a:t>
            </a:r>
            <a:endParaRPr lang="en-US" dirty="0"/>
          </a:p>
        </p:txBody>
      </p:sp>
      <p:sp>
        <p:nvSpPr>
          <p:cNvPr id="4" name="Slide Number Placeholder 3"/>
          <p:cNvSpPr>
            <a:spLocks noGrp="1"/>
          </p:cNvSpPr>
          <p:nvPr>
            <p:ph type="sldNum" sz="quarter" idx="10"/>
          </p:nvPr>
        </p:nvSpPr>
        <p:spPr/>
        <p:txBody>
          <a:bodyPr/>
          <a:lstStyle/>
          <a:p>
            <a:fld id="{9F92DC9E-0EF8-E34D-A036-2E472F13A3EA}"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FA062A-6799-0445-8232-38DA38040601}" type="datetimeFigureOut">
              <a:rPr lang="en-US" smtClean="0"/>
              <a:t>5/26/09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A062A-6799-0445-8232-38DA38040601}" type="datetimeFigureOut">
              <a:rPr lang="en-US" smtClean="0"/>
              <a:t>5/26/09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A062A-6799-0445-8232-38DA38040601}" type="datetimeFigureOut">
              <a:rPr lang="en-US" smtClean="0"/>
              <a:t>5/26/09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A062A-6799-0445-8232-38DA38040601}" type="datetimeFigureOut">
              <a:rPr lang="en-US" smtClean="0"/>
              <a:t>5/26/09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FA062A-6799-0445-8232-38DA38040601}" type="datetimeFigureOut">
              <a:rPr lang="en-US" smtClean="0"/>
              <a:t>5/26/09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FA062A-6799-0445-8232-38DA38040601}" type="datetimeFigureOut">
              <a:rPr lang="en-US" smtClean="0"/>
              <a:t>5/26/09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FA062A-6799-0445-8232-38DA38040601}" type="datetimeFigureOut">
              <a:rPr lang="en-US" smtClean="0"/>
              <a:t>5/26/09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FA062A-6799-0445-8232-38DA38040601}" type="datetimeFigureOut">
              <a:rPr lang="en-US" smtClean="0"/>
              <a:t>5/26/09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FA062A-6799-0445-8232-38DA38040601}" type="datetimeFigureOut">
              <a:rPr lang="en-US" smtClean="0"/>
              <a:t>5/26/09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A062A-6799-0445-8232-38DA38040601}" type="datetimeFigureOut">
              <a:rPr lang="en-US" smtClean="0"/>
              <a:t>5/26/09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FA062A-6799-0445-8232-38DA38040601}" type="datetimeFigureOut">
              <a:rPr lang="en-US" smtClean="0"/>
              <a:t>5/26/09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EC164D-C0D2-6048-9800-8ED06F64AF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FA062A-6799-0445-8232-38DA38040601}" type="datetimeFigureOut">
              <a:rPr lang="en-US" smtClean="0"/>
              <a:t>5/26/09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C164D-C0D2-6048-9800-8ED06F64AF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hyperlink" Target="http://classics.mit.edu/Aristotle/poetics.1.1.html%233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dic.academic.ru/dic.nsf/enwiki/7059" TargetMode="External"/><Relationship Id="rId3" Type="http://schemas.openxmlformats.org/officeDocument/2006/relationships/hyperlink" Target="http://dic.academic.ru/dic.nsf/enwiki/136769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classics.mit.edu/Aristotle/poetics.2.2.html%23136"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classics.mit.edu/Aristotle/poetics.2.2.html%2313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classics.mit.edu/Aristotle/poetics.2.2.html%23136"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classics.mit.edu/Aristotle/poetics.2.2.html%23136"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lassics.mit.edu/Aristotle/poetics.2.2.html%23136"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classics.mit.edu/Aristotle/poetics.2.2.html%23136"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classics.mit.edu/Aristotle/poetics.2.2.html%2386"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774838"/>
          </a:xfrm>
        </p:spPr>
        <p:txBody>
          <a:bodyPr/>
          <a:lstStyle/>
          <a:p>
            <a:r>
              <a:rPr lang="en-US" b="1" dirty="0" smtClean="0"/>
              <a:t>Aristotle's </a:t>
            </a:r>
            <a:r>
              <a:rPr lang="en-US" b="1" dirty="0"/>
              <a:t>Theory of </a:t>
            </a:r>
            <a:r>
              <a:rPr lang="en-US" b="1" dirty="0" smtClean="0"/>
              <a:t>Tragedy in </a:t>
            </a:r>
            <a:r>
              <a:rPr lang="en-US" b="1" dirty="0"/>
              <a:t>the </a:t>
            </a:r>
            <a:r>
              <a:rPr lang="en-US" b="1" i="1" dirty="0"/>
              <a:t>POETICS</a:t>
            </a:r>
            <a:endParaRPr lang="en-US" dirty="0"/>
          </a:p>
        </p:txBody>
      </p:sp>
      <p:pic>
        <p:nvPicPr>
          <p:cNvPr id="4" name="Picture 3"/>
          <p:cNvPicPr>
            <a:picLocks noChangeAspect="1"/>
          </p:cNvPicPr>
          <p:nvPr/>
        </p:nvPicPr>
        <p:blipFill>
          <a:blip r:embed="rId2"/>
          <a:stretch>
            <a:fillRect/>
          </a:stretch>
        </p:blipFill>
        <p:spPr>
          <a:xfrm>
            <a:off x="2209800" y="1905000"/>
            <a:ext cx="4838700" cy="4470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r>
              <a:rPr lang="en-US" dirty="0"/>
              <a:t>The plot must be “a whole,” with a beginning, middle, and end.</a:t>
            </a:r>
            <a:r>
              <a:rPr lang="en-US" dirty="0" smtClean="0"/>
              <a:t> </a:t>
            </a:r>
          </a:p>
          <a:p>
            <a:r>
              <a:rPr lang="en-US" dirty="0" smtClean="0"/>
              <a:t>The beginning (</a:t>
            </a:r>
            <a:r>
              <a:rPr lang="en-US" b="1" dirty="0" smtClean="0"/>
              <a:t>incentive moment</a:t>
            </a:r>
            <a:r>
              <a:rPr lang="en-US" dirty="0" smtClean="0"/>
              <a:t>), </a:t>
            </a:r>
            <a:r>
              <a:rPr lang="en-US" dirty="0"/>
              <a:t>must start the cause-and-effect chain but not be dependent on anything outside the compass of the play (i.e., its causes are downplayed but its effects are stressed).</a:t>
            </a:r>
            <a:r>
              <a:rPr lang="en-US" dirty="0" smtClean="0"/>
              <a:t> </a:t>
            </a:r>
          </a:p>
          <a:p>
            <a:r>
              <a:rPr lang="en-US" dirty="0" smtClean="0"/>
              <a:t>The middle </a:t>
            </a:r>
            <a:r>
              <a:rPr lang="en-US" b="1" dirty="0" smtClean="0"/>
              <a:t>(climax</a:t>
            </a:r>
            <a:r>
              <a:rPr lang="en-US" b="1" dirty="0"/>
              <a:t>)</a:t>
            </a:r>
            <a:r>
              <a:rPr lang="en-US" b="1" dirty="0" smtClean="0"/>
              <a:t> </a:t>
            </a:r>
            <a:r>
              <a:rPr lang="en-US" dirty="0"/>
              <a:t>must be caused by earlier incidents and itself cause the incidents that follow it (i.e., its causes and effects are stressed).</a:t>
            </a:r>
            <a:r>
              <a:rPr lang="en-US" dirty="0" smtClean="0"/>
              <a:t> </a:t>
            </a:r>
          </a:p>
          <a:p>
            <a:r>
              <a:rPr lang="en-US" dirty="0" smtClean="0"/>
              <a:t>The end </a:t>
            </a:r>
            <a:r>
              <a:rPr lang="en-US" b="1" dirty="0" smtClean="0"/>
              <a:t>(resolution) </a:t>
            </a:r>
            <a:r>
              <a:rPr lang="en-US" dirty="0"/>
              <a:t>must be caused by the preceding events but not lead to other incidents outside the compass of the play (i.e., its causes are stressed but its effects downplayed); the end should therefore solve or resolve the problem created during the incentive moment</a:t>
            </a:r>
            <a:r>
              <a:rPr lang="en-US"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dirty="0"/>
              <a:t>The plot must be “complete,” having “unity of action.”</a:t>
            </a:r>
            <a:r>
              <a:rPr lang="en-US" dirty="0" smtClean="0"/>
              <a:t> </a:t>
            </a:r>
            <a:br>
              <a:rPr lang="en-US" dirty="0" smtClean="0"/>
            </a:br>
            <a:r>
              <a:rPr lang="en-US" dirty="0" smtClean="0"/>
              <a:t>By </a:t>
            </a:r>
            <a:r>
              <a:rPr lang="en-US" dirty="0"/>
              <a:t>this Aristotle means that the plot must be structurally self-contained, with the incidents bound together by internal necessity, each action leading inevitably to the next with no outside </a:t>
            </a:r>
            <a:r>
              <a:rPr lang="en-US" dirty="0" smtClean="0"/>
              <a:t>intervention. </a:t>
            </a:r>
            <a:r>
              <a:rPr lang="en-US" i="1" u="sng" dirty="0" smtClean="0">
                <a:hlinkClick r:id="rId3"/>
              </a:rPr>
              <a:t>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dirty="0"/>
              <a:t>The plot must be “of a certain magnitude,” both quantitatively (length, complexity) and qualitatively (“seriousness” and universal significance).</a:t>
            </a:r>
            <a:r>
              <a:rPr lang="en-US" dirty="0" smtClean="0"/>
              <a:t> </a:t>
            </a:r>
          </a:p>
          <a:p>
            <a:r>
              <a:rPr lang="en-US" dirty="0" smtClean="0"/>
              <a:t>Aristotle </a:t>
            </a:r>
            <a:r>
              <a:rPr lang="en-US" dirty="0"/>
              <a:t>argues that plots should not be too brief; the more incidents and themes that the playwright can bring together in an organic unity, the greater the artistic value and richness of the play.</a:t>
            </a:r>
            <a:r>
              <a:rPr lang="en-US" dirty="0" smtClean="0"/>
              <a:t> </a:t>
            </a:r>
          </a:p>
          <a:p>
            <a:r>
              <a:rPr lang="en-US" dirty="0" smtClean="0"/>
              <a:t>Also</a:t>
            </a:r>
            <a:r>
              <a:rPr lang="en-US" dirty="0"/>
              <a:t>, the more universal and significant the meaning of the play, the more the playwright can catch and hold the emotions of the audience, the better the play will </a:t>
            </a:r>
            <a:r>
              <a:rPr lang="en-US" dirty="0" smtClean="0"/>
              <a:t>be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7500" lnSpcReduction="20000"/>
          </a:bodyPr>
          <a:lstStyle/>
          <a:p>
            <a:pPr>
              <a:buNone/>
            </a:pPr>
            <a:r>
              <a:rPr lang="en-US" dirty="0"/>
              <a:t>The plot may be either simple or complex, although complex is better.</a:t>
            </a:r>
            <a:r>
              <a:rPr lang="en-US" dirty="0" smtClean="0"/>
              <a:t> </a:t>
            </a:r>
          </a:p>
          <a:p>
            <a:pPr>
              <a:buNone/>
            </a:pPr>
            <a:r>
              <a:rPr lang="en-US" dirty="0" smtClean="0"/>
              <a:t>Simple </a:t>
            </a:r>
            <a:r>
              <a:rPr lang="en-US" dirty="0"/>
              <a:t>plots have only a “change of fortune” (</a:t>
            </a:r>
            <a:r>
              <a:rPr lang="en-US" i="1" dirty="0"/>
              <a:t>catastrophe).</a:t>
            </a:r>
            <a:r>
              <a:rPr lang="en-US" i="1" dirty="0" smtClean="0"/>
              <a:t> </a:t>
            </a:r>
          </a:p>
          <a:p>
            <a:pPr>
              <a:buNone/>
            </a:pPr>
            <a:r>
              <a:rPr lang="en-US" i="1" dirty="0" smtClean="0"/>
              <a:t>Complex </a:t>
            </a:r>
            <a:r>
              <a:rPr lang="en-US" i="1" dirty="0"/>
              <a:t>plots have both “reversal of intention” (</a:t>
            </a:r>
            <a:r>
              <a:rPr lang="en-US" i="1" dirty="0" err="1"/>
              <a:t>peripeteia</a:t>
            </a:r>
            <a:r>
              <a:rPr lang="en-US" i="1" dirty="0"/>
              <a:t>) and “recognition” (</a:t>
            </a:r>
            <a:r>
              <a:rPr lang="en-US" i="1" dirty="0" err="1"/>
              <a:t>anagnorisis</a:t>
            </a:r>
            <a:r>
              <a:rPr lang="en-US" i="1" dirty="0"/>
              <a:t>) connected with the catastrophe. Both </a:t>
            </a:r>
            <a:r>
              <a:rPr lang="en-US" i="1" dirty="0" err="1"/>
              <a:t>peripeteia</a:t>
            </a:r>
            <a:r>
              <a:rPr lang="en-US" i="1" dirty="0"/>
              <a:t> and </a:t>
            </a:r>
            <a:r>
              <a:rPr lang="en-US" i="1" dirty="0" err="1"/>
              <a:t>anagnorisis</a:t>
            </a:r>
            <a:r>
              <a:rPr lang="en-US" i="1" dirty="0"/>
              <a:t> turn upon surprise</a:t>
            </a:r>
            <a:r>
              <a:rPr lang="en-US" i="1" dirty="0" smtClean="0"/>
              <a:t>.</a:t>
            </a:r>
          </a:p>
          <a:p>
            <a:pPr>
              <a:buNone/>
            </a:pPr>
            <a:r>
              <a:rPr lang="en-US" i="1" dirty="0" smtClean="0"/>
              <a:t> </a:t>
            </a:r>
            <a:r>
              <a:rPr lang="en-US" i="1" dirty="0"/>
              <a:t>Aristotle explains that a </a:t>
            </a:r>
            <a:r>
              <a:rPr lang="en-US" i="1" dirty="0" err="1"/>
              <a:t>peripeteia</a:t>
            </a:r>
            <a:r>
              <a:rPr lang="en-US" i="1" dirty="0"/>
              <a:t> occurs when a character produces an effect opposite to that which he intended to produce, while an </a:t>
            </a:r>
            <a:r>
              <a:rPr lang="en-US" i="1" dirty="0" err="1"/>
              <a:t>anagnorisis</a:t>
            </a:r>
            <a:r>
              <a:rPr lang="en-US" i="1" dirty="0"/>
              <a:t> “is a change from ignorance to knowledge, producing love or hate between the persons destined for good or bad fortune.” He argues that the best plots combine these two as part of their cause-and-effect chain (i.e., the </a:t>
            </a:r>
            <a:r>
              <a:rPr lang="en-US" i="1" dirty="0" err="1"/>
              <a:t>peripeteia</a:t>
            </a:r>
            <a:r>
              <a:rPr lang="en-US" i="1" dirty="0"/>
              <a:t> leads directly to the </a:t>
            </a:r>
            <a:r>
              <a:rPr lang="en-US" i="1" dirty="0" err="1"/>
              <a:t>anagnorisis</a:t>
            </a:r>
            <a:r>
              <a:rPr lang="en-US" i="1" dirty="0"/>
              <a:t>); this in turns creates the catastrophe, leading to the final “scene of suffering”</a:t>
            </a:r>
            <a:r>
              <a:rPr lang="en-US" i="1" dirty="0" smtClean="0"/>
              <a:t>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Peripeteia</a:t>
            </a:r>
            <a:endParaRPr lang="en-US" dirty="0"/>
          </a:p>
        </p:txBody>
      </p:sp>
      <p:sp>
        <p:nvSpPr>
          <p:cNvPr id="3" name="Content Placeholder 2"/>
          <p:cNvSpPr>
            <a:spLocks noGrp="1"/>
          </p:cNvSpPr>
          <p:nvPr>
            <p:ph idx="1"/>
          </p:nvPr>
        </p:nvSpPr>
        <p:spPr/>
        <p:txBody>
          <a:bodyPr>
            <a:normAutofit fontScale="92500"/>
          </a:bodyPr>
          <a:lstStyle/>
          <a:p>
            <a:pPr>
              <a:buNone/>
            </a:pPr>
            <a:r>
              <a:rPr lang="en-US" b="1" dirty="0" smtClean="0">
                <a:hlinkClick r:id="rId2"/>
              </a:rPr>
              <a:t> … is </a:t>
            </a:r>
            <a:r>
              <a:rPr lang="en-US" b="1" dirty="0">
                <a:hlinkClick r:id="rId2"/>
              </a:rPr>
              <a:t>a reversal of circumstances, or turning point.</a:t>
            </a:r>
            <a:r>
              <a:rPr lang="en-US" b="1" dirty="0" smtClean="0">
                <a:hlinkClick r:id="rId2"/>
              </a:rPr>
              <a:t> </a:t>
            </a:r>
          </a:p>
          <a:p>
            <a:pPr>
              <a:buNone/>
            </a:pPr>
            <a:r>
              <a:rPr lang="en-US" b="1" dirty="0" smtClean="0">
                <a:hlinkClick r:id="rId2"/>
              </a:rPr>
              <a:t>Peripety </a:t>
            </a:r>
            <a:r>
              <a:rPr lang="en-US" b="1" dirty="0">
                <a:hlinkClick r:id="rId2"/>
              </a:rPr>
              <a:t>is a sudden reversal dependent </a:t>
            </a:r>
            <a:r>
              <a:rPr lang="en-US" b="1" dirty="0" smtClean="0">
                <a:hlinkClick r:id="rId2"/>
              </a:rPr>
              <a:t>on intellect </a:t>
            </a:r>
            <a:r>
              <a:rPr lang="en-US" b="1" dirty="0">
                <a:hlinkClick r:id="rId2"/>
              </a:rPr>
              <a:t>and logic.</a:t>
            </a:r>
            <a:r>
              <a:rPr lang="en-US" b="1" dirty="0" smtClean="0">
                <a:hlinkClick r:id="rId2"/>
              </a:rPr>
              <a:t> </a:t>
            </a:r>
            <a:endParaRPr lang="en-US" b="1" dirty="0" smtClean="0"/>
          </a:p>
          <a:p>
            <a:pPr>
              <a:buNone/>
            </a:pPr>
            <a:r>
              <a:rPr lang="en-US" dirty="0" smtClean="0"/>
              <a:t>    </a:t>
            </a:r>
            <a:r>
              <a:rPr lang="en-US" dirty="0" err="1" smtClean="0"/>
              <a:t>Peripeteia</a:t>
            </a:r>
            <a:r>
              <a:rPr lang="en-US" dirty="0" smtClean="0"/>
              <a:t> includes: </a:t>
            </a:r>
            <a:r>
              <a:rPr lang="en-US" dirty="0">
                <a:hlinkClick r:id="rId3"/>
              </a:rPr>
              <a:t>changes of character, but also more external changes. A character who becomes rich and famous from poverty and obscurity has undergone peripeteia, even if his character remains the same.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pPr>
              <a:buNone/>
            </a:pPr>
            <a:r>
              <a:rPr lang="en-US" dirty="0" smtClean="0"/>
              <a:t>      In Othello</a:t>
            </a:r>
            <a:r>
              <a:rPr lang="en-US" dirty="0"/>
              <a:t>, the </a:t>
            </a:r>
            <a:r>
              <a:rPr lang="en-US" dirty="0" err="1"/>
              <a:t>peripety</a:t>
            </a:r>
            <a:r>
              <a:rPr lang="en-US" dirty="0"/>
              <a:t> occurs in </a:t>
            </a:r>
            <a:r>
              <a:rPr lang="en-US" dirty="0" smtClean="0"/>
              <a:t>the </a:t>
            </a:r>
            <a:r>
              <a:rPr lang="en-US" dirty="0"/>
              <a:t>middle of the play,</a:t>
            </a:r>
            <a:r>
              <a:rPr lang="en-US" dirty="0" smtClean="0"/>
              <a:t> (act </a:t>
            </a:r>
            <a:r>
              <a:rPr lang="en-US" dirty="0"/>
              <a:t>III, scene </a:t>
            </a:r>
            <a:r>
              <a:rPr lang="en-US" dirty="0" smtClean="0"/>
              <a:t>3)</a:t>
            </a:r>
          </a:p>
          <a:p>
            <a:pPr>
              <a:buNone/>
            </a:pPr>
            <a:r>
              <a:rPr lang="en-US" dirty="0" smtClean="0"/>
              <a:t>      Othello </a:t>
            </a:r>
            <a:r>
              <a:rPr lang="en-US" dirty="0"/>
              <a:t>is slowly deceived by </a:t>
            </a:r>
            <a:r>
              <a:rPr lang="en-US" dirty="0" err="1"/>
              <a:t>Iago's</a:t>
            </a:r>
            <a:r>
              <a:rPr lang="en-US" dirty="0"/>
              <a:t> rhetoric, persuasiveness and </a:t>
            </a:r>
            <a:r>
              <a:rPr lang="en-US" dirty="0" smtClean="0"/>
              <a:t>imagery. </a:t>
            </a:r>
            <a:r>
              <a:rPr lang="en-US" dirty="0" err="1"/>
              <a:t>Iago</a:t>
            </a:r>
            <a:r>
              <a:rPr lang="en-US" dirty="0"/>
              <a:t> says 'Indeed' with emphasis, where after Othello replies: "Indeed? Ay, indeed. </a:t>
            </a:r>
            <a:r>
              <a:rPr lang="en-US" dirty="0" err="1"/>
              <a:t>Discerns't</a:t>
            </a:r>
            <a:r>
              <a:rPr lang="en-US" dirty="0"/>
              <a:t> thou aught in that? Is he not honest?"</a:t>
            </a:r>
            <a:r>
              <a:rPr lang="en-US" dirty="0" smtClean="0"/>
              <a:t>.</a:t>
            </a:r>
          </a:p>
          <a:p>
            <a:pPr>
              <a:buNone/>
            </a:pPr>
            <a:r>
              <a:rPr lang="en-US" dirty="0" smtClean="0"/>
              <a:t>     </a:t>
            </a:r>
            <a:r>
              <a:rPr lang="en-US" dirty="0" err="1" smtClean="0"/>
              <a:t>Iago</a:t>
            </a:r>
            <a:r>
              <a:rPr lang="en-US" dirty="0" smtClean="0"/>
              <a:t> </a:t>
            </a:r>
            <a:r>
              <a:rPr lang="en-US" dirty="0"/>
              <a:t>keeps using rhetorical emphasis to corrupt Othello: "Honest, my lord? [...] Think, my lord?". Othello who is of weak character and easily persuaded replies: "Think, my lord! By heaven, he echoes me, / As if there was some monster in his thought / Too hideous to be shown"</a:t>
            </a:r>
            <a:r>
              <a:rPr lang="en-US" dirty="0" smtClean="0"/>
              <a:t>.</a:t>
            </a:r>
          </a:p>
          <a:p>
            <a:pPr>
              <a:buNone/>
            </a:pPr>
            <a:r>
              <a:rPr lang="en-US" dirty="0" smtClean="0"/>
              <a:t>     The </a:t>
            </a:r>
            <a:r>
              <a:rPr lang="en-US" dirty="0"/>
              <a:t>corruption continues until the </a:t>
            </a:r>
            <a:r>
              <a:rPr lang="en-US" dirty="0" err="1"/>
              <a:t>peripety</a:t>
            </a:r>
            <a:r>
              <a:rPr lang="en-US" dirty="0"/>
              <a:t>. There are two stanzas indicating this change.</a:t>
            </a:r>
            <a:r>
              <a:rPr lang="en-US" dirty="0" smtClean="0"/>
              <a:t> </a:t>
            </a:r>
          </a:p>
          <a:p>
            <a:pPr>
              <a:buNone/>
            </a:pPr>
            <a:r>
              <a:rPr lang="en-US" dirty="0" smtClean="0"/>
              <a:t>     Othello </a:t>
            </a:r>
            <a:r>
              <a:rPr lang="en-US" dirty="0"/>
              <a:t>exclaims: "Why did I marry? This honest creature [</a:t>
            </a:r>
            <a:r>
              <a:rPr lang="en-US" dirty="0" err="1"/>
              <a:t>Iago</a:t>
            </a:r>
            <a:r>
              <a:rPr lang="en-US" dirty="0"/>
              <a:t>] doubtless / Sees and knows more, much more, than he unfolds". [III, 3, 243-4]</a:t>
            </a:r>
            <a:r>
              <a:rPr lang="en-US" dirty="0" smtClean="0"/>
              <a:t> </a:t>
            </a:r>
          </a:p>
          <a:p>
            <a:pPr>
              <a:buNone/>
            </a:pPr>
            <a:r>
              <a:rPr lang="en-US" dirty="0" smtClean="0"/>
              <a:t>     </a:t>
            </a:r>
            <a:r>
              <a:rPr lang="en-US" dirty="0"/>
              <a:t>Othello concludes that: "This fellow's of exceeding honesty / And knows all qualities with a learned spirit / Of human dealings" [III, 3, 260] .</a:t>
            </a:r>
            <a:r>
              <a:rPr lang="en-US" dirty="0" smtClean="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pPr>
              <a:buNone/>
            </a:pPr>
            <a:r>
              <a:rPr lang="en-US" dirty="0" smtClean="0"/>
              <a:t>   Othello degrades mentally and the transition can be observed in his usage of language. Othello is very eloquent and uses subtle imagery ("Keep up your bright swords, for the dew will rust them" [I, 2, 59] ). </a:t>
            </a:r>
          </a:p>
          <a:p>
            <a:pPr>
              <a:buNone/>
            </a:pPr>
            <a:r>
              <a:rPr lang="en-US" dirty="0" smtClean="0"/>
              <a:t>    </a:t>
            </a:r>
            <a:r>
              <a:rPr lang="en-US" dirty="0" smtClean="0"/>
              <a:t>After the </a:t>
            </a:r>
            <a:r>
              <a:rPr lang="en-US" dirty="0" err="1" smtClean="0"/>
              <a:t>peripety</a:t>
            </a:r>
            <a:r>
              <a:rPr lang="en-US" dirty="0" smtClean="0"/>
              <a:t> his language degrades to the usage of diabolical and physical imagery. Following the confirmation of his absolute belief in what </a:t>
            </a:r>
            <a:r>
              <a:rPr lang="en-US" dirty="0" err="1" smtClean="0"/>
              <a:t>Iago</a:t>
            </a:r>
            <a:r>
              <a:rPr lang="en-US" dirty="0" smtClean="0"/>
              <a:t> has told him he remarks: "I had rather be a toad / And live upon the </a:t>
            </a:r>
            <a:r>
              <a:rPr lang="en-US" dirty="0" err="1" smtClean="0"/>
              <a:t>vapour</a:t>
            </a:r>
            <a:r>
              <a:rPr lang="en-US" dirty="0" smtClean="0"/>
              <a:t> of a dungeon" [III, 3, 272] .</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Anagnorisis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    </a:t>
            </a:r>
            <a:r>
              <a:rPr lang="en-US" dirty="0" smtClean="0"/>
              <a:t>the </a:t>
            </a:r>
            <a:r>
              <a:rPr lang="en-US" dirty="0"/>
              <a:t>"</a:t>
            </a:r>
            <a:r>
              <a:rPr lang="en-US" b="1" dirty="0"/>
              <a:t>moment of recognition</a:t>
            </a:r>
            <a:r>
              <a:rPr lang="en-US" dirty="0"/>
              <a:t>" of a previously unsuspected truth.</a:t>
            </a:r>
            <a:r>
              <a:rPr lang="en-US" dirty="0" smtClean="0"/>
              <a:t> </a:t>
            </a:r>
          </a:p>
          <a:p>
            <a:pPr>
              <a:buNone/>
            </a:pPr>
            <a:r>
              <a:rPr lang="en-US" dirty="0" smtClean="0"/>
              <a:t>     It </a:t>
            </a:r>
            <a:r>
              <a:rPr lang="en-US" dirty="0"/>
              <a:t>is considered an essential part of the plot of tragedy, in which the protagonist's recognition of his tragic flaw occurs at the climax and leads to his downfall.</a:t>
            </a:r>
            <a:r>
              <a:rPr lang="en-US" dirty="0" smtClean="0"/>
              <a:t> </a:t>
            </a:r>
          </a:p>
          <a:p>
            <a:pPr>
              <a:buNone/>
            </a:pPr>
            <a:r>
              <a:rPr lang="en-US" dirty="0" smtClean="0"/>
              <a:t>     </a:t>
            </a:r>
            <a:r>
              <a:rPr lang="en-US" b="1" dirty="0" smtClean="0"/>
              <a:t>Othello </a:t>
            </a:r>
            <a:r>
              <a:rPr lang="en-US" b="1" dirty="0" err="1" smtClean="0"/>
              <a:t>realises</a:t>
            </a:r>
            <a:r>
              <a:rPr lang="en-US" b="1" dirty="0" smtClean="0"/>
              <a:t> he has </a:t>
            </a:r>
            <a:r>
              <a:rPr lang="en-US" b="1" dirty="0"/>
              <a:t>wrongly killed his </a:t>
            </a:r>
            <a:r>
              <a:rPr lang="en-US" b="1" dirty="0" smtClean="0"/>
              <a:t>beloved Desdemona </a:t>
            </a:r>
          </a:p>
          <a:p>
            <a:pPr>
              <a:buNone/>
            </a:pPr>
            <a:r>
              <a:rPr lang="en-US" dirty="0" smtClean="0"/>
              <a:t>     The </a:t>
            </a:r>
            <a:r>
              <a:rPr lang="en-US" dirty="0"/>
              <a:t>management of a good plot concerns the relationship between </a:t>
            </a:r>
            <a:r>
              <a:rPr lang="en-US" dirty="0" err="1"/>
              <a:t>peripetia</a:t>
            </a:r>
            <a:r>
              <a:rPr lang="en-US" dirty="0"/>
              <a:t> (a special turn in the action what we might term today the climax) and </a:t>
            </a:r>
            <a:r>
              <a:rPr lang="en-US" dirty="0" err="1"/>
              <a:t>anagnorisis</a:t>
            </a:r>
            <a:r>
              <a:rPr lang="en-US" dirty="0"/>
              <a:t> (the recognition of what brings about the </a:t>
            </a:r>
            <a:r>
              <a:rPr lang="en-US" dirty="0" err="1"/>
              <a:t>peripetia</a:t>
            </a:r>
            <a:r>
              <a:rPr lang="en-US" dirty="0"/>
              <a:t>). These two aspects of plot should be close </a:t>
            </a:r>
            <a:r>
              <a:rPr lang="en-US" dirty="0" smtClean="0"/>
              <a:t>together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en-US" i="1" dirty="0" smtClean="0"/>
              <a:t> Every Tragedy must have six parts, which parts determine its quality</a:t>
            </a:r>
          </a:p>
          <a:p>
            <a:pPr algn="ctr">
              <a:buNone/>
            </a:pPr>
            <a:endParaRPr lang="en-US" i="1" dirty="0" smtClean="0"/>
          </a:p>
          <a:p>
            <a:pPr algn="ctr">
              <a:buNone/>
            </a:pPr>
            <a:r>
              <a:rPr lang="en-US" i="1" dirty="0" smtClean="0"/>
              <a:t>Plot</a:t>
            </a:r>
          </a:p>
          <a:p>
            <a:pPr algn="ctr">
              <a:buNone/>
            </a:pPr>
            <a:r>
              <a:rPr lang="en-US" b="1" i="1" dirty="0" smtClean="0"/>
              <a:t>Characters</a:t>
            </a:r>
          </a:p>
          <a:p>
            <a:pPr algn="ctr">
              <a:buNone/>
            </a:pPr>
            <a:r>
              <a:rPr lang="en-US" i="1" dirty="0" smtClean="0"/>
              <a:t>Diction</a:t>
            </a:r>
          </a:p>
          <a:p>
            <a:pPr algn="ctr">
              <a:buNone/>
            </a:pPr>
            <a:r>
              <a:rPr lang="en-US" i="1" dirty="0" smtClean="0"/>
              <a:t>Thought</a:t>
            </a:r>
          </a:p>
          <a:p>
            <a:pPr algn="ctr">
              <a:buNone/>
            </a:pPr>
            <a:r>
              <a:rPr lang="en-US" i="1" dirty="0" smtClean="0"/>
              <a:t>Spectacle</a:t>
            </a:r>
          </a:p>
          <a:p>
            <a:pPr algn="ctr">
              <a:buNone/>
            </a:pPr>
            <a:r>
              <a:rPr lang="en-US" i="1" dirty="0" smtClean="0"/>
              <a:t>Melody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CHARACTER</a:t>
            </a:r>
            <a:endParaRPr lang="en-US" dirty="0"/>
          </a:p>
        </p:txBody>
      </p:sp>
      <p:sp>
        <p:nvSpPr>
          <p:cNvPr id="3" name="Content Placeholder 2"/>
          <p:cNvSpPr>
            <a:spLocks noGrp="1"/>
          </p:cNvSpPr>
          <p:nvPr>
            <p:ph idx="1"/>
          </p:nvPr>
        </p:nvSpPr>
        <p:spPr/>
        <p:txBody>
          <a:bodyPr>
            <a:normAutofit fontScale="85000" lnSpcReduction="20000"/>
          </a:bodyPr>
          <a:lstStyle/>
          <a:p>
            <a:r>
              <a:rPr lang="en-US" dirty="0"/>
              <a:t>In a perfect tragedy, character will support plot, i.e., personal motivations will be intricately connected parts of the cause-and-effect chain of actions producing pity and fear in the audience.</a:t>
            </a:r>
            <a:r>
              <a:rPr lang="en-US" dirty="0" smtClean="0"/>
              <a:t> </a:t>
            </a:r>
          </a:p>
          <a:p>
            <a:r>
              <a:rPr lang="en-US" dirty="0" smtClean="0"/>
              <a:t>The </a:t>
            </a:r>
            <a:r>
              <a:rPr lang="en-US" dirty="0"/>
              <a:t>protagonist should be renowned and prosperous, so his change of fortune can be from good to bad. This change “should come about as the result, not of vice, but of some great error or frailty in a character.”</a:t>
            </a:r>
            <a:r>
              <a:rPr lang="en-US" dirty="0" smtClean="0"/>
              <a:t> </a:t>
            </a:r>
          </a:p>
          <a:p>
            <a:r>
              <a:rPr lang="en-US" dirty="0" smtClean="0"/>
              <a:t>Such </a:t>
            </a:r>
            <a:r>
              <a:rPr lang="en-US" dirty="0"/>
              <a:t>a plot is most likely to generate pity and fear in the audience, for “pity is aroused by unmerited misfortune, fear by the misfortune of a man like ourselves.</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Definition of Tragedy:</a:t>
            </a:r>
            <a:endParaRPr lang="en-US" dirty="0"/>
          </a:p>
        </p:txBody>
      </p:sp>
      <p:sp>
        <p:nvSpPr>
          <p:cNvPr id="3" name="Content Placeholder 2"/>
          <p:cNvSpPr>
            <a:spLocks noGrp="1"/>
          </p:cNvSpPr>
          <p:nvPr>
            <p:ph idx="1"/>
          </p:nvPr>
        </p:nvSpPr>
        <p:spPr/>
        <p:txBody>
          <a:bodyPr>
            <a:normAutofit/>
          </a:bodyPr>
          <a:lstStyle/>
          <a:p>
            <a:r>
              <a:rPr lang="en-US" dirty="0"/>
              <a:t>“Tragedy, then, is an imitation of an action that is serious, complete, and of a certain magnitude; in language embellished with each kind of artistic ornament, the several kinds being found in separate parts of the play; in the form of action, not of narrative; with incidents arousing pity and fear, wherewith to accomplish its </a:t>
            </a:r>
            <a:r>
              <a:rPr lang="en-US" i="1" dirty="0" err="1"/>
              <a:t>katharsis</a:t>
            </a:r>
            <a:r>
              <a:rPr lang="en-US" i="1" dirty="0"/>
              <a:t> of such emotions. . . .</a:t>
            </a:r>
            <a:r>
              <a:rPr lang="en-US" i="1" dirty="0" smtClean="0"/>
              <a:t> </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10000"/>
          </a:bodyPr>
          <a:lstStyle/>
          <a:p>
            <a:pPr>
              <a:buNone/>
            </a:pPr>
            <a:r>
              <a:rPr lang="en-US" dirty="0" smtClean="0"/>
              <a:t>    </a:t>
            </a:r>
            <a:r>
              <a:rPr lang="en-US" dirty="0" smtClean="0">
                <a:latin typeface="Times"/>
                <a:cs typeface="Times"/>
              </a:rPr>
              <a:t>The term Aristotle uses, </a:t>
            </a:r>
            <a:r>
              <a:rPr lang="en-US" b="1" dirty="0" err="1" smtClean="0">
                <a:latin typeface="Times"/>
                <a:cs typeface="Times"/>
              </a:rPr>
              <a:t>hamartia</a:t>
            </a:r>
            <a:r>
              <a:rPr lang="en-US" dirty="0" err="1" smtClean="0">
                <a:latin typeface="Times"/>
                <a:cs typeface="Times"/>
              </a:rPr>
              <a:t>,is</a:t>
            </a:r>
            <a:r>
              <a:rPr lang="en-US" dirty="0" smtClean="0">
                <a:latin typeface="Times"/>
                <a:cs typeface="Times"/>
              </a:rPr>
              <a:t> often translated into “tragic flaw”.</a:t>
            </a:r>
          </a:p>
          <a:p>
            <a:pPr>
              <a:buNone/>
            </a:pPr>
            <a:r>
              <a:rPr lang="en-US" dirty="0" smtClean="0">
                <a:latin typeface="Times"/>
                <a:cs typeface="Times"/>
              </a:rPr>
              <a:t>   </a:t>
            </a:r>
            <a:r>
              <a:rPr lang="en-US" dirty="0" smtClean="0">
                <a:latin typeface="Times"/>
                <a:cs typeface="Times"/>
              </a:rPr>
              <a:t> In the ideal tragedy, the protagonist will mistakenly bring about his own downfall—not because he is sinful or morally weak, but because he does not know enough. </a:t>
            </a:r>
          </a:p>
          <a:p>
            <a:pPr>
              <a:buNone/>
            </a:pPr>
            <a:r>
              <a:rPr lang="en-US" dirty="0" smtClean="0">
                <a:latin typeface="Times"/>
                <a:cs typeface="Times"/>
              </a:rPr>
              <a:t>    </a:t>
            </a:r>
            <a:r>
              <a:rPr lang="en-US" dirty="0" smtClean="0">
                <a:latin typeface="Times"/>
                <a:cs typeface="Times"/>
              </a:rPr>
              <a:t>The role of the </a:t>
            </a:r>
            <a:r>
              <a:rPr lang="en-US" dirty="0" err="1" smtClean="0">
                <a:latin typeface="Times"/>
                <a:cs typeface="Times"/>
              </a:rPr>
              <a:t>hamartia</a:t>
            </a:r>
            <a:r>
              <a:rPr lang="en-US" dirty="0" smtClean="0">
                <a:latin typeface="Times"/>
                <a:cs typeface="Times"/>
              </a:rPr>
              <a:t> in tragedy comes not from its moral status but from the inevitability of its consequences. </a:t>
            </a:r>
          </a:p>
          <a:p>
            <a:pPr>
              <a:buNone/>
            </a:pPr>
            <a:r>
              <a:rPr lang="en-US" dirty="0" smtClean="0">
                <a:latin typeface="Times"/>
                <a:cs typeface="Times"/>
              </a:rPr>
              <a:t>    </a:t>
            </a:r>
            <a:r>
              <a:rPr lang="en-US" dirty="0" smtClean="0">
                <a:latin typeface="Times"/>
                <a:cs typeface="Times"/>
              </a:rPr>
              <a:t>Hence the </a:t>
            </a:r>
            <a:r>
              <a:rPr lang="en-US" b="1" dirty="0" err="1" smtClean="0">
                <a:latin typeface="Times"/>
                <a:cs typeface="Times"/>
              </a:rPr>
              <a:t>peripeteia</a:t>
            </a:r>
            <a:r>
              <a:rPr lang="en-US" dirty="0" smtClean="0">
                <a:latin typeface="Times"/>
                <a:cs typeface="Times"/>
              </a:rPr>
              <a:t> is really one or more self-destructive actions taken in blindness, leading to results diametrically opposed to those that were intended (often termed </a:t>
            </a:r>
            <a:r>
              <a:rPr lang="en-US" b="1" dirty="0" smtClean="0">
                <a:latin typeface="Times"/>
                <a:cs typeface="Times"/>
              </a:rPr>
              <a:t>tragic irony), </a:t>
            </a:r>
            <a:r>
              <a:rPr lang="en-US" dirty="0" smtClean="0">
                <a:latin typeface="Times"/>
                <a:cs typeface="Times"/>
              </a:rPr>
              <a:t>and the </a:t>
            </a:r>
            <a:r>
              <a:rPr lang="en-US" b="1" dirty="0" err="1" smtClean="0">
                <a:latin typeface="Times"/>
                <a:cs typeface="Times"/>
              </a:rPr>
              <a:t>anagnorisis</a:t>
            </a:r>
            <a:r>
              <a:rPr lang="en-US" dirty="0" smtClean="0">
                <a:latin typeface="Times"/>
                <a:cs typeface="Times"/>
              </a:rPr>
              <a:t> is the gaining of the essential knowledge that was previously lacking </a:t>
            </a:r>
            <a:endParaRPr lang="en-US" dirty="0">
              <a:latin typeface="Times"/>
              <a:cs typeface="Time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Characters in tragedy should have the following qualities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“good or fine.”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514350" indent="-514350">
              <a:buFont typeface="+mj-lt"/>
              <a:buAutoNum type="arabicPeriod"/>
            </a:pPr>
            <a:endParaRPr lang="en-US" dirty="0" smtClean="0">
              <a:hlinkClick r:id="rId2"/>
            </a:endParaRPr>
          </a:p>
          <a:p>
            <a:pPr marL="514350" indent="-514350">
              <a:buNone/>
            </a:pPr>
            <a:r>
              <a:rPr lang="en-US" dirty="0" smtClean="0">
                <a:hlinkClick r:id="rId2"/>
              </a:rPr>
              <a:t> Aristotle relates this quality to moral purpose and says it is relative to class: </a:t>
            </a:r>
          </a:p>
          <a:p>
            <a:pPr marL="514350" indent="-514350">
              <a:buNone/>
            </a:pPr>
            <a:endParaRPr lang="en-US" dirty="0" smtClean="0">
              <a:hlinkClick r:id="rId2"/>
            </a:endParaRPr>
          </a:p>
          <a:p>
            <a:pPr marL="514350" indent="-514350">
              <a:buNone/>
            </a:pPr>
            <a:r>
              <a:rPr lang="en-US" dirty="0" smtClean="0">
                <a:hlinkClick r:id="rId2"/>
              </a:rPr>
              <a:t>“Even a woman may be good, and also a slave, though the woman may be said to be an inferior being, and the slave quite worthless.”</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hlinkClick r:id="rId2"/>
              </a:rPr>
              <a:t>“fitness of character” (true to type);</a:t>
            </a:r>
            <a:endParaRPr lang="en-US" dirty="0"/>
          </a:p>
        </p:txBody>
      </p:sp>
      <p:sp>
        <p:nvSpPr>
          <p:cNvPr id="3" name="Content Placeholder 2"/>
          <p:cNvSpPr>
            <a:spLocks noGrp="1"/>
          </p:cNvSpPr>
          <p:nvPr>
            <p:ph idx="1"/>
          </p:nvPr>
        </p:nvSpPr>
        <p:spPr/>
        <p:txBody>
          <a:bodyPr>
            <a:normAutofit/>
          </a:bodyPr>
          <a:lstStyle/>
          <a:p>
            <a:pPr marL="514350" indent="-514350">
              <a:buNone/>
            </a:pPr>
            <a:endParaRPr lang="en-US" dirty="0" smtClean="0">
              <a:hlinkClick r:id="rId2"/>
            </a:endParaRPr>
          </a:p>
          <a:p>
            <a:pPr marL="514350" indent="-514350">
              <a:buNone/>
            </a:pPr>
            <a:endParaRPr lang="en-US" dirty="0">
              <a:hlinkClick r:id="rId2"/>
            </a:endParaRPr>
          </a:p>
          <a:p>
            <a:pPr marL="514350" indent="-514350">
              <a:buNone/>
            </a:pPr>
            <a:r>
              <a:rPr lang="en-US" dirty="0" smtClean="0">
                <a:hlinkClick r:id="rId2"/>
              </a:rPr>
              <a:t> e.g. valor is appropriate for a warrior but not for a woman</a:t>
            </a:r>
          </a:p>
          <a:p>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198438"/>
          </a:xfrm>
        </p:spPr>
        <p:txBody>
          <a:bodyPr>
            <a:normAutofit fontScale="90000"/>
          </a:bodyPr>
          <a:lstStyle/>
          <a:p>
            <a:r>
              <a:rPr lang="en-US" dirty="0" smtClean="0">
                <a:hlinkClick r:id="rId2"/>
              </a:rPr>
              <a:t>“true to life” (realistic)</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“consistency” (true to themselves)</a:t>
            </a:r>
            <a:endParaRPr lang="en-US" dirty="0"/>
          </a:p>
        </p:txBody>
      </p:sp>
      <p:sp>
        <p:nvSpPr>
          <p:cNvPr id="3" name="Content Placeholder 2"/>
          <p:cNvSpPr>
            <a:spLocks noGrp="1"/>
          </p:cNvSpPr>
          <p:nvPr>
            <p:ph idx="1"/>
          </p:nvPr>
        </p:nvSpPr>
        <p:spPr/>
        <p:txBody>
          <a:bodyPr>
            <a:normAutofit/>
          </a:bodyPr>
          <a:lstStyle/>
          <a:p>
            <a:pPr>
              <a:buNone/>
            </a:pPr>
            <a:endParaRPr lang="en-US" dirty="0">
              <a:hlinkClick r:id="rId2"/>
            </a:endParaRPr>
          </a:p>
          <a:p>
            <a:pPr>
              <a:buNone/>
            </a:pPr>
            <a:r>
              <a:rPr lang="en-US" dirty="0" smtClean="0">
                <a:hlinkClick r:id="rId2"/>
              </a:rPr>
              <a:t>Once a character's personality and motivations are established, these should continue throughout the play.</a:t>
            </a:r>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“necessary or probable.” </a:t>
            </a:r>
            <a:endParaRPr lang="en-US" dirty="0"/>
          </a:p>
        </p:txBody>
      </p:sp>
      <p:sp>
        <p:nvSpPr>
          <p:cNvPr id="3" name="Content Placeholder 2"/>
          <p:cNvSpPr>
            <a:spLocks noGrp="1"/>
          </p:cNvSpPr>
          <p:nvPr>
            <p:ph idx="1"/>
          </p:nvPr>
        </p:nvSpPr>
        <p:spPr/>
        <p:txBody>
          <a:bodyPr/>
          <a:lstStyle/>
          <a:p>
            <a:endParaRPr lang="en-US" dirty="0" smtClean="0">
              <a:hlinkClick r:id="rId2"/>
            </a:endParaRPr>
          </a:p>
          <a:p>
            <a:endParaRPr lang="en-US" dirty="0" smtClean="0">
              <a:hlinkClick r:id="rId2"/>
            </a:endParaRPr>
          </a:p>
          <a:p>
            <a:pPr>
              <a:buNone/>
            </a:pPr>
            <a:r>
              <a:rPr lang="en-US" dirty="0" smtClean="0">
                <a:hlinkClick r:id="rId2"/>
              </a:rPr>
              <a:t>Characters must be logically constructed according to “the law of probability or necessity” that governs the actions of the play.“true to life and yet more beautiful”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350838"/>
          </a:xfrm>
        </p:spPr>
        <p:txBody>
          <a:bodyPr>
            <a:normAutofit fontScale="90000"/>
          </a:bodyPr>
          <a:lstStyle/>
          <a:p>
            <a:r>
              <a:rPr lang="en-US" dirty="0" smtClean="0">
                <a:hlinkClick r:id="rId2"/>
              </a:rPr>
              <a:t>(idealized, ennobled)</a:t>
            </a:r>
            <a:r>
              <a:rPr lang="en-US" dirty="0" smtClean="0"/>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lnSpcReduction="10000"/>
          </a:bodyPr>
          <a:lstStyle/>
          <a:p>
            <a:pPr>
              <a:buNone/>
            </a:pPr>
            <a:r>
              <a:rPr lang="en-US" i="1" dirty="0" smtClean="0"/>
              <a:t> Every Tragedy must have six parts, which parts determine its quality</a:t>
            </a:r>
          </a:p>
          <a:p>
            <a:pPr algn="ctr">
              <a:buNone/>
            </a:pPr>
            <a:endParaRPr lang="en-US" i="1" dirty="0" smtClean="0"/>
          </a:p>
          <a:p>
            <a:pPr algn="ctr">
              <a:buNone/>
            </a:pPr>
            <a:r>
              <a:rPr lang="en-US" i="1" dirty="0" smtClean="0"/>
              <a:t>Plot</a:t>
            </a:r>
          </a:p>
          <a:p>
            <a:pPr algn="ctr">
              <a:buNone/>
            </a:pPr>
            <a:r>
              <a:rPr lang="en-US" i="1" dirty="0" smtClean="0"/>
              <a:t>Characters</a:t>
            </a:r>
          </a:p>
          <a:p>
            <a:pPr algn="ctr">
              <a:buNone/>
            </a:pPr>
            <a:r>
              <a:rPr lang="en-US" b="1" i="1" dirty="0" smtClean="0"/>
              <a:t>Diction</a:t>
            </a:r>
          </a:p>
          <a:p>
            <a:pPr algn="ctr">
              <a:buNone/>
            </a:pPr>
            <a:r>
              <a:rPr lang="en-US" b="1" i="1" dirty="0" smtClean="0"/>
              <a:t>Thought</a:t>
            </a:r>
          </a:p>
          <a:p>
            <a:pPr algn="ctr">
              <a:buNone/>
            </a:pPr>
            <a:r>
              <a:rPr lang="en-US" b="1" i="1" dirty="0" smtClean="0"/>
              <a:t>Spectacle</a:t>
            </a:r>
          </a:p>
          <a:p>
            <a:pPr algn="ctr">
              <a:buNone/>
            </a:pPr>
            <a:r>
              <a:rPr lang="en-US" b="1" i="1" dirty="0" smtClean="0"/>
              <a:t>Melody</a:t>
            </a:r>
            <a:endParaRPr lang="en-US" b="1"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THOUGHT</a:t>
            </a:r>
            <a:endParaRPr lang="en-US" dirty="0"/>
          </a:p>
        </p:txBody>
      </p:sp>
      <p:sp>
        <p:nvSpPr>
          <p:cNvPr id="3" name="Content Placeholder 2"/>
          <p:cNvSpPr>
            <a:spLocks noGrp="1"/>
          </p:cNvSpPr>
          <p:nvPr>
            <p:ph idx="1"/>
          </p:nvPr>
        </p:nvSpPr>
        <p:spPr>
          <a:xfrm>
            <a:off x="457200" y="2209800"/>
            <a:ext cx="8229600" cy="3916363"/>
          </a:xfrm>
        </p:spPr>
        <p:txBody>
          <a:bodyPr/>
          <a:lstStyle/>
          <a:p>
            <a:pPr>
              <a:buNone/>
            </a:pPr>
            <a:r>
              <a:rPr lang="en-US" b="1" dirty="0" smtClean="0"/>
              <a:t>   Aristotle </a:t>
            </a:r>
            <a:r>
              <a:rPr lang="en-US" b="1" dirty="0"/>
              <a:t>says little about thought, and most of what he has to say is associated with how speeches should reveal character</a:t>
            </a:r>
            <a:r>
              <a:rPr lang="en-US" b="1"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i="1" dirty="0" smtClean="0"/>
              <a:t>    Every Tragedy, therefore, must have six parts, which parts determine its quality</a:t>
            </a:r>
          </a:p>
          <a:p>
            <a:pPr algn="ctr">
              <a:buNone/>
            </a:pPr>
            <a:endParaRPr lang="en-US" i="1" dirty="0" smtClean="0"/>
          </a:p>
          <a:p>
            <a:pPr algn="ctr">
              <a:buNone/>
            </a:pPr>
            <a:r>
              <a:rPr lang="en-US" i="1" dirty="0" smtClean="0"/>
              <a:t>Plot</a:t>
            </a:r>
          </a:p>
          <a:p>
            <a:pPr algn="ctr">
              <a:buNone/>
            </a:pPr>
            <a:r>
              <a:rPr lang="en-US" i="1" dirty="0" smtClean="0"/>
              <a:t>Characters</a:t>
            </a:r>
            <a:endParaRPr lang="en-US" i="1" dirty="0"/>
          </a:p>
          <a:p>
            <a:pPr algn="ctr">
              <a:buNone/>
            </a:pPr>
            <a:r>
              <a:rPr lang="en-US" i="1" dirty="0" smtClean="0"/>
              <a:t>Diction</a:t>
            </a:r>
          </a:p>
          <a:p>
            <a:pPr algn="ctr">
              <a:buNone/>
            </a:pPr>
            <a:r>
              <a:rPr lang="en-US" i="1" dirty="0" smtClean="0"/>
              <a:t>Thought</a:t>
            </a:r>
          </a:p>
          <a:p>
            <a:pPr algn="ctr">
              <a:buNone/>
            </a:pPr>
            <a:r>
              <a:rPr lang="en-US" i="1" dirty="0" smtClean="0"/>
              <a:t>Spectacle</a:t>
            </a:r>
          </a:p>
          <a:p>
            <a:pPr algn="ctr">
              <a:buNone/>
            </a:pPr>
            <a:r>
              <a:rPr lang="en-US" i="1" dirty="0" smtClean="0"/>
              <a:t>Melody</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DICTION</a:t>
            </a:r>
            <a:endParaRPr lang="en-US" b="1" dirty="0"/>
          </a:p>
        </p:txBody>
      </p:sp>
      <p:sp>
        <p:nvSpPr>
          <p:cNvPr id="3" name="Content Placeholder 2"/>
          <p:cNvSpPr>
            <a:spLocks noGrp="1"/>
          </p:cNvSpPr>
          <p:nvPr>
            <p:ph idx="1"/>
          </p:nvPr>
        </p:nvSpPr>
        <p:spPr/>
        <p:txBody>
          <a:bodyPr>
            <a:normAutofit fontScale="92500"/>
          </a:bodyPr>
          <a:lstStyle/>
          <a:p>
            <a:r>
              <a:rPr lang="en-US" b="1" dirty="0"/>
              <a:t>Diction</a:t>
            </a:r>
            <a:r>
              <a:rPr lang="en-US" b="1" dirty="0" smtClean="0"/>
              <a:t> is </a:t>
            </a:r>
            <a:r>
              <a:rPr lang="en-US" b="1" dirty="0"/>
              <a:t>“the expression of the meaning in words” which are proper and appropriate to the plot, characters, and end of the tragedy</a:t>
            </a:r>
            <a:r>
              <a:rPr lang="en-US" b="1" dirty="0" smtClean="0"/>
              <a:t>.</a:t>
            </a:r>
          </a:p>
          <a:p>
            <a:r>
              <a:rPr lang="en-US" b="1" dirty="0" smtClean="0"/>
              <a:t> </a:t>
            </a:r>
            <a:r>
              <a:rPr lang="en-US" b="1" dirty="0"/>
              <a:t>In this category, Aristotle discusses the stylistic elements of tragedy; he is particularly interested in metaphors: “But the greatest thing by far is to have a command of metaphor; . . . it is the mark of genius, for to make good metaphors implies an eye for resemblances”</a:t>
            </a:r>
            <a:r>
              <a:rPr lang="en-US" b="1" dirty="0" smtClean="0"/>
              <a:t> </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SONG</a:t>
            </a:r>
            <a:endParaRPr lang="en-US" b="1" dirty="0"/>
          </a:p>
        </p:txBody>
      </p:sp>
      <p:sp>
        <p:nvSpPr>
          <p:cNvPr id="3" name="Content Placeholder 2"/>
          <p:cNvSpPr>
            <a:spLocks noGrp="1"/>
          </p:cNvSpPr>
          <p:nvPr>
            <p:ph idx="1"/>
          </p:nvPr>
        </p:nvSpPr>
        <p:spPr/>
        <p:txBody>
          <a:bodyPr/>
          <a:lstStyle/>
          <a:p>
            <a:pPr>
              <a:buNone/>
            </a:pPr>
            <a:r>
              <a:rPr lang="en-US" b="1" dirty="0" smtClean="0"/>
              <a:t>    Song</a:t>
            </a:r>
            <a:r>
              <a:rPr lang="en-US" b="1" dirty="0"/>
              <a:t>, or </a:t>
            </a:r>
            <a:r>
              <a:rPr lang="en-US" b="1" dirty="0" smtClean="0"/>
              <a:t>melody</a:t>
            </a:r>
            <a:r>
              <a:rPr lang="en-US" b="1" dirty="0"/>
              <a:t> </a:t>
            </a:r>
            <a:r>
              <a:rPr lang="en-US" b="1" dirty="0" smtClean="0"/>
              <a:t>is </a:t>
            </a:r>
            <a:r>
              <a:rPr lang="en-US" b="1" dirty="0"/>
              <a:t>the musical element of the chorus.</a:t>
            </a:r>
            <a:r>
              <a:rPr lang="en-US" b="1" dirty="0" smtClean="0"/>
              <a:t> </a:t>
            </a:r>
          </a:p>
          <a:p>
            <a:pPr>
              <a:buNone/>
            </a:pPr>
            <a:r>
              <a:rPr lang="en-US" b="1" dirty="0" smtClean="0"/>
              <a:t>   Aristotle </a:t>
            </a:r>
            <a:r>
              <a:rPr lang="en-US" b="1" dirty="0"/>
              <a:t>argues that the Chorus should be fully integrated into the play like an actor; choral odes should not be “mere interludes,” but should contribute to the unity of the </a:t>
            </a:r>
            <a:r>
              <a:rPr lang="en-US" b="1" dirty="0" smtClean="0"/>
              <a:t>plot.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b="1" dirty="0" smtClean="0"/>
              <a:t>SPECTACLE</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    Spectacle is </a:t>
            </a:r>
            <a:r>
              <a:rPr lang="en-US" b="1" dirty="0"/>
              <a:t>“the production of spectacular </a:t>
            </a:r>
            <a:r>
              <a:rPr lang="en-US" b="1" dirty="0" smtClean="0"/>
              <a:t>effects which </a:t>
            </a:r>
            <a:r>
              <a:rPr lang="en-US" b="1" dirty="0"/>
              <a:t>depends more on the art of the stage machinist than on that of the poet.” Although Aristotle recognizes the emotional attraction of spectacle, he argues that superior poets rely on the inner structure of the play rather than spectacle to arouse pity and fear; those who rely heavily on spectacle “create a sense, not of the terrible, but only of the </a:t>
            </a:r>
            <a:r>
              <a:rPr lang="en-US" b="1" dirty="0" smtClean="0"/>
              <a:t>monstrous”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b="1" dirty="0"/>
              <a:t>The end of the tragedy is a </a:t>
            </a:r>
            <a:r>
              <a:rPr lang="en-US" b="1" i="1" dirty="0" err="1"/>
              <a:t>katharsis</a:t>
            </a:r>
            <a:r>
              <a:rPr lang="en-US" b="1" i="1" dirty="0"/>
              <a:t> (purgation, cleansing) of the tragic emotions of pity and fear.</a:t>
            </a:r>
            <a:r>
              <a:rPr lang="en-US" b="1" i="1" dirty="0" smtClean="0"/>
              <a:t> </a:t>
            </a:r>
          </a:p>
          <a:p>
            <a:r>
              <a:rPr lang="en-US" b="1" i="1" dirty="0" err="1" smtClean="0"/>
              <a:t>Katharsis</a:t>
            </a:r>
            <a:r>
              <a:rPr lang="en-US" b="1" i="1" dirty="0" smtClean="0"/>
              <a:t> </a:t>
            </a:r>
            <a:r>
              <a:rPr lang="en-US" b="1" i="1" dirty="0"/>
              <a:t>is another Aristotelian term that has generated considerable debate. The word means “purging,” and Aristotle seems to be employing a medical metaphor—tragedy arouses the emotions of pity and fear in order to purge away their excess, to reduce these passions to a healthy, balanced proportion</a:t>
            </a:r>
            <a:r>
              <a:rPr lang="en-US" b="1" i="1" dirty="0" smtClean="0"/>
              <a:t>.</a:t>
            </a:r>
            <a:r>
              <a:rPr lang="en-US" b="1" i="1" u="sng" dirty="0" smtClean="0">
                <a:hlinkClick r:id="rId2"/>
              </a:rPr>
              <a:t>)</a:t>
            </a:r>
            <a:r>
              <a:rPr lang="en-US" b="1" i="1" u="sng" dirty="0">
                <a:hlinkClick r:id="rId2"/>
              </a:rPr>
              <a: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b="1" i="1" dirty="0" smtClean="0"/>
              <a:t>    Aristotle also talks of the “pleasure” that is proper to tragedy, apparently meaning the aesthetic pleasure one gets from contemplating the pity and fear that are aroused through an intricately constructed work of art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Tragedy is the “imitation of an action” (</a:t>
            </a:r>
            <a:r>
              <a:rPr lang="en-US" b="1" i="1" dirty="0" smtClean="0"/>
              <a:t>mimesis) according to “the law of probability or necessity.” </a:t>
            </a:r>
            <a:endParaRPr lang="en-US" dirty="0"/>
          </a:p>
        </p:txBody>
      </p:sp>
      <p:sp>
        <p:nvSpPr>
          <p:cNvPr id="3" name="Content Placeholder 2"/>
          <p:cNvSpPr>
            <a:spLocks noGrp="1"/>
          </p:cNvSpPr>
          <p:nvPr>
            <p:ph idx="1"/>
          </p:nvPr>
        </p:nvSpPr>
        <p:spPr>
          <a:xfrm>
            <a:off x="457200" y="2286000"/>
            <a:ext cx="8229600" cy="3840163"/>
          </a:xfrm>
        </p:spPr>
        <p:txBody>
          <a:bodyPr>
            <a:normAutofit fontScale="62500" lnSpcReduction="20000"/>
          </a:bodyPr>
          <a:lstStyle/>
          <a:p>
            <a:r>
              <a:rPr lang="en-US" b="1" i="1" dirty="0" smtClean="0"/>
              <a:t>Aristotle </a:t>
            </a:r>
            <a:r>
              <a:rPr lang="en-US" b="1" i="1" dirty="0"/>
              <a:t>indicates that the medium of tragedy is drama, not narrative; tragedy “shows” rather than “tells.”</a:t>
            </a:r>
            <a:r>
              <a:rPr lang="en-US" b="1" i="1" dirty="0" smtClean="0"/>
              <a:t> </a:t>
            </a:r>
          </a:p>
          <a:p>
            <a:r>
              <a:rPr lang="en-US" b="1" i="1" dirty="0" smtClean="0"/>
              <a:t>According </a:t>
            </a:r>
            <a:r>
              <a:rPr lang="en-US" b="1" i="1" dirty="0"/>
              <a:t>to Aristotle, tragedy is higher and more philosophical than history because history simply relates what has happened while tragedy dramatizes what may happen, “what is </a:t>
            </a:r>
            <a:r>
              <a:rPr lang="en-US" b="1" i="1" dirty="0" smtClean="0"/>
              <a:t>possible </a:t>
            </a:r>
            <a:r>
              <a:rPr lang="en-US" b="1" i="1" dirty="0"/>
              <a:t>according to the law of probability or necessity.”</a:t>
            </a:r>
            <a:r>
              <a:rPr lang="en-US" b="1" i="1" dirty="0" smtClean="0"/>
              <a:t> </a:t>
            </a:r>
          </a:p>
          <a:p>
            <a:r>
              <a:rPr lang="en-US" b="1" i="1" dirty="0" smtClean="0"/>
              <a:t>History </a:t>
            </a:r>
            <a:r>
              <a:rPr lang="en-US" b="1" i="1" dirty="0"/>
              <a:t>thus deals with the particular, and tragedy with the universal. Events that have happened may be due to accident or coincidence; they may be particular to a specific situation and not be part of a clear cause-and-effect chain. Therefore they have little relevance for others</a:t>
            </a:r>
            <a:r>
              <a:rPr lang="en-US" b="1" i="1" dirty="0" smtClean="0"/>
              <a:t>.</a:t>
            </a:r>
          </a:p>
          <a:p>
            <a:r>
              <a:rPr lang="en-US" b="1" i="1" dirty="0" smtClean="0"/>
              <a:t> </a:t>
            </a:r>
            <a:r>
              <a:rPr lang="en-US" b="1" i="1" dirty="0"/>
              <a:t>Tragedy, however, is rooted in the fundamental order of the universe; it creates a cause-and-effect chain that clearly reveals what may happen at any time or place because that is the way the world operates.</a:t>
            </a:r>
            <a:r>
              <a:rPr lang="en-US" b="1" i="1" dirty="0" smtClean="0"/>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b="1" i="1" dirty="0" smtClean="0"/>
              <a:t>   Tragedy therefore arouses not only pity but also fear, because the audience can envision themselves within this cause-and-effect chain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buNone/>
            </a:pPr>
            <a:r>
              <a:rPr lang="en-US" i="1" dirty="0" smtClean="0"/>
              <a:t>    Every Tragedy must have six parts, which parts determine its quality</a:t>
            </a:r>
          </a:p>
          <a:p>
            <a:pPr algn="ctr">
              <a:buNone/>
            </a:pPr>
            <a:endParaRPr lang="en-US" i="1" dirty="0" smtClean="0"/>
          </a:p>
          <a:p>
            <a:pPr algn="ctr">
              <a:buNone/>
            </a:pPr>
            <a:r>
              <a:rPr lang="en-US" b="1" i="1" dirty="0" smtClean="0"/>
              <a:t>Plot</a:t>
            </a:r>
          </a:p>
          <a:p>
            <a:pPr algn="ctr">
              <a:buNone/>
            </a:pPr>
            <a:r>
              <a:rPr lang="en-US" i="1" dirty="0" smtClean="0"/>
              <a:t>Characters</a:t>
            </a:r>
          </a:p>
          <a:p>
            <a:pPr algn="ctr">
              <a:buNone/>
            </a:pPr>
            <a:r>
              <a:rPr lang="en-US" i="1" dirty="0" smtClean="0"/>
              <a:t>Diction</a:t>
            </a:r>
          </a:p>
          <a:p>
            <a:pPr algn="ctr">
              <a:buNone/>
            </a:pPr>
            <a:r>
              <a:rPr lang="en-US" i="1" dirty="0" smtClean="0"/>
              <a:t>Thought</a:t>
            </a:r>
          </a:p>
          <a:p>
            <a:pPr algn="ctr">
              <a:buNone/>
            </a:pPr>
            <a:r>
              <a:rPr lang="en-US" i="1" dirty="0" smtClean="0"/>
              <a:t>Spectacle</a:t>
            </a:r>
          </a:p>
          <a:p>
            <a:pPr algn="ctr">
              <a:buNone/>
            </a:pPr>
            <a:r>
              <a:rPr lang="en-US" i="1" dirty="0" smtClean="0"/>
              <a:t>Melody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PLOT</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    Plot </a:t>
            </a:r>
            <a:r>
              <a:rPr lang="en-US" b="1" dirty="0"/>
              <a:t>is the “first principle,” the most important feature of tragedy.</a:t>
            </a:r>
            <a:r>
              <a:rPr lang="en-US" b="1" dirty="0" smtClean="0"/>
              <a:t> </a:t>
            </a:r>
          </a:p>
          <a:p>
            <a:pPr>
              <a:buNone/>
            </a:pPr>
            <a:r>
              <a:rPr lang="en-US" b="1" dirty="0" smtClean="0"/>
              <a:t>     Aristotle </a:t>
            </a:r>
            <a:r>
              <a:rPr lang="en-US" b="1" dirty="0"/>
              <a:t>defines plot as “the arrangement of the incidents”: i.e., not the story itself but the way the incidents are presented to the audience, the structure of the play.</a:t>
            </a:r>
            <a:r>
              <a:rPr lang="en-US" b="1" dirty="0" smtClean="0"/>
              <a:t> </a:t>
            </a:r>
          </a:p>
          <a:p>
            <a:pPr>
              <a:buNone/>
            </a:pPr>
            <a:r>
              <a:rPr lang="en-US" b="1" dirty="0" smtClean="0"/>
              <a:t>     According </a:t>
            </a:r>
            <a:r>
              <a:rPr lang="en-US" b="1" dirty="0"/>
              <a:t>to Aristotle, tragedies where the outcome depends on a tightly constructed cause-and-effect chain of actions are superior to those that depend primarily on the character and personality of the protagonist.</a:t>
            </a:r>
            <a:r>
              <a:rPr lang="en-US" b="1" dirty="0" smtClean="0"/>
              <a:t>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Freytag's Triangle or Freytag's Pyramid. </a:t>
            </a:r>
            <a:endParaRPr lang="en-US" dirty="0"/>
          </a:p>
        </p:txBody>
      </p:sp>
      <p:sp>
        <p:nvSpPr>
          <p:cNvPr id="3" name="Content Placeholder 2"/>
          <p:cNvSpPr>
            <a:spLocks noGrp="1"/>
          </p:cNvSpPr>
          <p:nvPr>
            <p:ph idx="1"/>
          </p:nvPr>
        </p:nvSpPr>
        <p:spPr>
          <a:xfrm>
            <a:off x="457200" y="2209800"/>
            <a:ext cx="8229600" cy="3916363"/>
          </a:xfrm>
        </p:spPr>
        <p:txBody>
          <a:bodyPr>
            <a:normAutofit/>
          </a:bodyPr>
          <a:lstStyle/>
          <a:p>
            <a:pPr>
              <a:buNone/>
            </a:pPr>
            <a:r>
              <a:rPr lang="en-US" dirty="0" smtClean="0"/>
              <a:t>    In </a:t>
            </a:r>
            <a:r>
              <a:rPr lang="en-US" dirty="0"/>
              <a:t>his book </a:t>
            </a:r>
            <a:r>
              <a:rPr lang="en-US" i="1" dirty="0"/>
              <a:t>Technique of the Drama (1863), The German critic Gustav Freytag proposed a method of analyzing plots derived from Aristotle's concept of unity of action that came to be known as Freytag's Triangle or Freytag's Pyramid.</a:t>
            </a:r>
            <a:r>
              <a:rPr lang="en-US" i="1" dirty="0" smtClean="0"/>
              <a:t>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04800" y="404929"/>
            <a:ext cx="8703256" cy="5691071"/>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110</TotalTime>
  <Words>2384</Words>
  <Application>Microsoft Macintosh PowerPoint</Application>
  <PresentationFormat>On-screen Show (4:3)</PresentationFormat>
  <Paragraphs>121</Paragraphs>
  <Slides>34</Slides>
  <Notes>2</Notes>
  <HiddenSlides>0</HiddenSlides>
  <MMClips>0</MMClips>
  <ScaleCrop>false</ScaleCrop>
  <HeadingPairs>
    <vt:vector size="4" baseType="variant">
      <vt:variant>
        <vt:lpstr>Design Template</vt:lpstr>
      </vt:variant>
      <vt:variant>
        <vt:i4>1</vt:i4>
      </vt:variant>
      <vt:variant>
        <vt:lpstr>Slide Titles</vt:lpstr>
      </vt:variant>
      <vt:variant>
        <vt:i4>34</vt:i4>
      </vt:variant>
    </vt:vector>
  </HeadingPairs>
  <TitlesOfParts>
    <vt:vector size="35" baseType="lpstr">
      <vt:lpstr>Office Theme</vt:lpstr>
      <vt:lpstr>Aristotle's Theory of Tragedy in the POETICS</vt:lpstr>
      <vt:lpstr>Definition of Tragedy:</vt:lpstr>
      <vt:lpstr>Slide 3</vt:lpstr>
      <vt:lpstr>Tragedy is the “imitation of an action” (mimesis) according to “the law of probability or necessity.” </vt:lpstr>
      <vt:lpstr>Slide 5</vt:lpstr>
      <vt:lpstr>Slide 6</vt:lpstr>
      <vt:lpstr>PLOT</vt:lpstr>
      <vt:lpstr>Freytag's Triangle or Freytag's Pyramid. </vt:lpstr>
      <vt:lpstr>Slide 9</vt:lpstr>
      <vt:lpstr>Slide 10</vt:lpstr>
      <vt:lpstr>The plot must be “complete,” having “unity of action.”  By this Aristotle means that the plot must be structurally self-contained, with the incidents bound together by internal necessity, each action leading inevitably to the next with no outside intervention.  </vt:lpstr>
      <vt:lpstr>Slide 12</vt:lpstr>
      <vt:lpstr>Slide 13</vt:lpstr>
      <vt:lpstr>Peripeteia</vt:lpstr>
      <vt:lpstr>Slide 15</vt:lpstr>
      <vt:lpstr>Slide 16</vt:lpstr>
      <vt:lpstr>Anagnorisis</vt:lpstr>
      <vt:lpstr>Slide 18</vt:lpstr>
      <vt:lpstr>CHARACTER</vt:lpstr>
      <vt:lpstr>Slide 20</vt:lpstr>
      <vt:lpstr>       Characters in tragedy should have the following qualities …</vt:lpstr>
      <vt:lpstr>“good or fine.”  </vt:lpstr>
      <vt:lpstr>“fitness of character” (true to type);</vt:lpstr>
      <vt:lpstr>“true to life” (realistic)  </vt:lpstr>
      <vt:lpstr>“consistency” (true to themselves)</vt:lpstr>
      <vt:lpstr>“necessary or probable.” </vt:lpstr>
      <vt:lpstr>(idealized, ennobled)  </vt:lpstr>
      <vt:lpstr>Slide 28</vt:lpstr>
      <vt:lpstr>THOUGHT</vt:lpstr>
      <vt:lpstr> DICTION</vt:lpstr>
      <vt:lpstr>SONG</vt:lpstr>
      <vt:lpstr> SPECTACLE</vt:lpstr>
      <vt:lpstr>Slide 33</vt:lpstr>
      <vt:lpstr>Slide 34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Aristotle's Theory of Tragedy in the POETICS</dc:title>
  <dc:creator>Jo Ranson</dc:creator>
  <cp:lastModifiedBy>Jo Ranson</cp:lastModifiedBy>
  <cp:revision>6</cp:revision>
  <dcterms:created xsi:type="dcterms:W3CDTF">2009-05-26T12:28:23Z</dcterms:created>
  <dcterms:modified xsi:type="dcterms:W3CDTF">2009-05-26T14:18:45Z</dcterms:modified>
</cp:coreProperties>
</file>